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drawings/drawing6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rawings/drawing7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8.xml" ContentType="application/vnd.openxmlformats-officedocument.drawingml.chartshape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51" r:id="rId3"/>
    <p:sldId id="346" r:id="rId4"/>
    <p:sldId id="264" r:id="rId5"/>
    <p:sldId id="350" r:id="rId6"/>
    <p:sldId id="290" r:id="rId7"/>
    <p:sldId id="292" r:id="rId8"/>
    <p:sldId id="359" r:id="rId9"/>
    <p:sldId id="360" r:id="rId10"/>
    <p:sldId id="361" r:id="rId11"/>
    <p:sldId id="294" r:id="rId12"/>
    <p:sldId id="296" r:id="rId13"/>
    <p:sldId id="270" r:id="rId14"/>
    <p:sldId id="357" r:id="rId15"/>
    <p:sldId id="299" r:id="rId16"/>
    <p:sldId id="272" r:id="rId17"/>
    <p:sldId id="353" r:id="rId18"/>
    <p:sldId id="302" r:id="rId19"/>
    <p:sldId id="304" r:id="rId20"/>
    <p:sldId id="274" r:id="rId21"/>
    <p:sldId id="356" r:id="rId22"/>
    <p:sldId id="354" r:id="rId23"/>
    <p:sldId id="323" r:id="rId24"/>
    <p:sldId id="335" r:id="rId25"/>
    <p:sldId id="336" r:id="rId26"/>
    <p:sldId id="276" r:id="rId27"/>
    <p:sldId id="324" r:id="rId28"/>
    <p:sldId id="277" r:id="rId29"/>
    <p:sldId id="282" r:id="rId30"/>
    <p:sldId id="343" r:id="rId31"/>
    <p:sldId id="288" r:id="rId32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59">
          <p15:clr>
            <a:srgbClr val="A4A3A4"/>
          </p15:clr>
        </p15:guide>
        <p15:guide id="2" orient="horz" pos="4134">
          <p15:clr>
            <a:srgbClr val="A4A3A4"/>
          </p15:clr>
        </p15:guide>
        <p15:guide id="3" orient="horz" pos="823">
          <p15:clr>
            <a:srgbClr val="A4A3A4"/>
          </p15:clr>
        </p15:guide>
        <p15:guide id="4" orient="horz" pos="822">
          <p15:clr>
            <a:srgbClr val="A4A3A4"/>
          </p15:clr>
        </p15:guide>
        <p15:guide id="5" orient="horz">
          <p15:clr>
            <a:srgbClr val="A4A3A4"/>
          </p15:clr>
        </p15:guide>
        <p15:guide id="6" pos="625">
          <p15:clr>
            <a:srgbClr val="A4A3A4"/>
          </p15:clr>
        </p15:guide>
        <p15:guide id="7" pos="2879">
          <p15:clr>
            <a:srgbClr val="A4A3A4"/>
          </p15:clr>
        </p15:guide>
        <p15:guide id="8" pos="5571">
          <p15:clr>
            <a:srgbClr val="A4A3A4"/>
          </p15:clr>
        </p15:guide>
        <p15:guide id="9" pos="218">
          <p15:clr>
            <a:srgbClr val="A4A3A4"/>
          </p15:clr>
        </p15:guide>
        <p15:guide id="10" pos="2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7700"/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0047" autoAdjust="0"/>
    <p:restoredTop sz="88188" autoAdjust="0"/>
  </p:normalViewPr>
  <p:slideViewPr>
    <p:cSldViewPr snapToGrid="0" snapToObjects="1" showGuides="1">
      <p:cViewPr varScale="1">
        <p:scale>
          <a:sx n="88" d="100"/>
          <a:sy n="88" d="100"/>
        </p:scale>
        <p:origin x="1902" y="96"/>
      </p:cViewPr>
      <p:guideLst>
        <p:guide orient="horz" pos="3759"/>
        <p:guide orient="horz" pos="4134"/>
        <p:guide orient="horz" pos="823"/>
        <p:guide orient="horz" pos="822"/>
        <p:guide orient="horz"/>
        <p:guide pos="625"/>
        <p:guide pos="2879"/>
        <p:guide pos="5571"/>
        <p:guide pos="218"/>
        <p:guide pos="2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DN1DMV3\OCE\7.%20Transition%20Reports%20-%20QVAs%20-%20REPs%20-%20Regional%20Forecasts\Transition%20Reports%20(5-3-2-1)\TR%202014\Chapter%202\PRESENTATIONS\Chart%202.1_Version_1.6_presentation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LDN1DMV3\OCE\7.%20Transition%20Reports%20-%20QVAs%20-%20REPs%20-%20Regional%20Forecasts\Transition%20Reports%20(5-3-2-1)\TR%202014\Chapter%204\PRESENTATIONS\Chart%204.3_Presentation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LDN1DMV3\OCE\7.%20Transition%20Reports%20-%20QVAs%20-%20REPs%20-%20Regional%20Forecasts\Transition%20Reports%20(5-3-2-1)\TR%202014\Chapter%204\PRESENTATIONS\Chart%204.3_Presentation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LDN1DMV3\OCE\7.%20Transition%20Reports%20-%20QVAs%20-%20REPs%20-%20Regional%20Forecasts\Transition%20Reports%20(5-3-2-1)\TR%202014\Chapter%202\PRESENTATIONS\Chart%202.1_Version_1.6_presentation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LDN1DMV3\OCE\7.%20Transition%20Reports%20-%20QVAs%20-%20REPs%20-%20Regional%20Forecasts\Transition%20Reports%20(5-3-2-1)\TR%202014\Chapter%202\PRESENTATIONS\Chart%202.1_Version_1.6_presentation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LDN1DMV3\OCE\5.%20Research%20Pillar%20(RP)\Working%20Files\Michel\Productivity%20charts%20TR%202014\All%20countries%20except%20SEMED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LDN1DMV3\OCE\7.%20Transition%20Reports%20-%20QVAs%20-%20REPs%20-%20Regional%20Forecasts\Transition%20Reports%20(5-3-2-1)\TR%202014\Chapter%202\PRESENTATIONS\Chart%202.3_Version_1.6_presentation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LDN1DMV3\OCE\7.%20Transition%20Reports%20-%20QVAs%20-%20REPs%20-%20Regional%20Forecasts\Transition%20Reports%20(5-3-2-1)\TR%202014\Chapter%202\PRESENTATIONS\Chart%202.3_Version_1.6_presentation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>
                <a:latin typeface="Franklin Gothic Medium"/>
              </a:rPr>
              <a:t>Transition region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cat>
            <c:numRef>
              <c:f>'DATA COO'!$C$2:$C$30</c:f>
              <c:numCache>
                <c:formatCode>General</c:formatCode>
                <c:ptCount val="29"/>
                <c:pt idx="0">
                  <c:v>4.5647279999999908</c:v>
                </c:pt>
                <c:pt idx="1">
                  <c:v>4.964728</c:v>
                </c:pt>
                <c:pt idx="2">
                  <c:v>5.3647279999999897</c:v>
                </c:pt>
                <c:pt idx="3">
                  <c:v>5.7647280000000007</c:v>
                </c:pt>
                <c:pt idx="4">
                  <c:v>6.1647279999999913</c:v>
                </c:pt>
                <c:pt idx="5">
                  <c:v>6.5647280000000006</c:v>
                </c:pt>
                <c:pt idx="6">
                  <c:v>6.9647280000000018</c:v>
                </c:pt>
                <c:pt idx="7">
                  <c:v>7.3647279999999933</c:v>
                </c:pt>
                <c:pt idx="8">
                  <c:v>7.7647280000000016</c:v>
                </c:pt>
                <c:pt idx="9">
                  <c:v>8.1647280000000002</c:v>
                </c:pt>
                <c:pt idx="10">
                  <c:v>8.5647280000000006</c:v>
                </c:pt>
                <c:pt idx="11">
                  <c:v>8.9647280000000009</c:v>
                </c:pt>
                <c:pt idx="12">
                  <c:v>9.364728000000003</c:v>
                </c:pt>
                <c:pt idx="13">
                  <c:v>9.7647279999999963</c:v>
                </c:pt>
                <c:pt idx="14">
                  <c:v>10.164728</c:v>
                </c:pt>
                <c:pt idx="15">
                  <c:v>10.564728000000001</c:v>
                </c:pt>
                <c:pt idx="16">
                  <c:v>10.964727999999999</c:v>
                </c:pt>
                <c:pt idx="17">
                  <c:v>11.364727999999999</c:v>
                </c:pt>
                <c:pt idx="18">
                  <c:v>11.764728</c:v>
                </c:pt>
                <c:pt idx="19">
                  <c:v>12.164728</c:v>
                </c:pt>
                <c:pt idx="20">
                  <c:v>12.564728000000001</c:v>
                </c:pt>
                <c:pt idx="21">
                  <c:v>12.964727999999999</c:v>
                </c:pt>
                <c:pt idx="22">
                  <c:v>13.36472800000001</c:v>
                </c:pt>
                <c:pt idx="23">
                  <c:v>13.764728000000011</c:v>
                </c:pt>
                <c:pt idx="24">
                  <c:v>14.164728000000011</c:v>
                </c:pt>
                <c:pt idx="25">
                  <c:v>14.564728000000009</c:v>
                </c:pt>
                <c:pt idx="26">
                  <c:v>14.96472800000001</c:v>
                </c:pt>
                <c:pt idx="27">
                  <c:v>15.36472800000001</c:v>
                </c:pt>
                <c:pt idx="28">
                  <c:v>15.764728000000011</c:v>
                </c:pt>
              </c:numCache>
            </c:numRef>
          </c:cat>
          <c:val>
            <c:numRef>
              <c:f>'DATA COO'!$B$2:$B$30</c:f>
              <c:numCache>
                <c:formatCode>General</c:formatCode>
                <c:ptCount val="29"/>
                <c:pt idx="0">
                  <c:v>7.9929661897530104E-4</c:v>
                </c:pt>
                <c:pt idx="1">
                  <c:v>1.9982415474382499E-4</c:v>
                </c:pt>
                <c:pt idx="2">
                  <c:v>6.7940212612900598E-3</c:v>
                </c:pt>
                <c:pt idx="3">
                  <c:v>6.7940212612900598E-3</c:v>
                </c:pt>
                <c:pt idx="4">
                  <c:v>5.5950763328271097E-3</c:v>
                </c:pt>
                <c:pt idx="5">
                  <c:v>7.7931420350091903E-3</c:v>
                </c:pt>
                <c:pt idx="6">
                  <c:v>1.0390856046678901E-2</c:v>
                </c:pt>
                <c:pt idx="7">
                  <c:v>2.1381184557589299E-2</c:v>
                </c:pt>
                <c:pt idx="8">
                  <c:v>3.45695787706818E-2</c:v>
                </c:pt>
                <c:pt idx="9">
                  <c:v>6.2944608744304895E-2</c:v>
                </c:pt>
                <c:pt idx="10">
                  <c:v>0.10051154983614401</c:v>
                </c:pt>
                <c:pt idx="11">
                  <c:v>0.15446407161697701</c:v>
                </c:pt>
                <c:pt idx="12">
                  <c:v>0.21461114219486799</c:v>
                </c:pt>
                <c:pt idx="13">
                  <c:v>0.26017104947646003</c:v>
                </c:pt>
                <c:pt idx="14">
                  <c:v>0.29534010071137401</c:v>
                </c:pt>
                <c:pt idx="15">
                  <c:v>0.30792902246023501</c:v>
                </c:pt>
                <c:pt idx="16">
                  <c:v>0.30752937415074699</c:v>
                </c:pt>
                <c:pt idx="17">
                  <c:v>0.24638318279913701</c:v>
                </c:pt>
                <c:pt idx="18">
                  <c:v>0.16905123491327601</c:v>
                </c:pt>
                <c:pt idx="19">
                  <c:v>0.122092558548477</c:v>
                </c:pt>
                <c:pt idx="20">
                  <c:v>6.6341619374950006E-2</c:v>
                </c:pt>
                <c:pt idx="21">
                  <c:v>4.2562544960434802E-2</c:v>
                </c:pt>
                <c:pt idx="22">
                  <c:v>1.9582767164894901E-2</c:v>
                </c:pt>
                <c:pt idx="23">
                  <c:v>1.2588921748861E-2</c:v>
                </c:pt>
                <c:pt idx="24">
                  <c:v>1.01910318919351E-2</c:v>
                </c:pt>
                <c:pt idx="25">
                  <c:v>9.79138358244744E-3</c:v>
                </c:pt>
                <c:pt idx="26">
                  <c:v>2.7975381664135501E-3</c:v>
                </c:pt>
                <c:pt idx="27">
                  <c:v>3.9964830948764998E-4</c:v>
                </c:pt>
                <c:pt idx="28">
                  <c:v>3.9964830948764998E-4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50164456"/>
        <c:axId val="150164848"/>
      </c:barChart>
      <c:lineChart>
        <c:grouping val="standard"/>
        <c:varyColors val="0"/>
        <c:ser>
          <c:idx val="1"/>
          <c:order val="1"/>
          <c:spPr>
            <a:ln>
              <a:solidFill>
                <a:srgbClr val="C00000"/>
              </a:solidFill>
            </a:ln>
          </c:spPr>
          <c:marker>
            <c:symbol val="none"/>
          </c:marker>
          <c:val>
            <c:numRef>
              <c:f>'\7. Transition Reports - QVAs - REPs - Regional Forecasts\Transition Reports (5-3-2-1)\TR 2014\Chapter 2\CHARTS\[Graph 2.1._EBRD_extension.xlsx]DATA ISRAEL'!$A$2:$A$30</c:f>
              <c:numCache>
                <c:formatCode>General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3.2072675701796099E-3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2.0801389753805802E-3</c:v>
                </c:pt>
                <c:pt idx="13">
                  <c:v>2.2800100157393699E-2</c:v>
                </c:pt>
                <c:pt idx="14">
                  <c:v>4.7683799997086503E-2</c:v>
                </c:pt>
                <c:pt idx="15">
                  <c:v>0.13909386879716201</c:v>
                </c:pt>
                <c:pt idx="16">
                  <c:v>0.26228448504184398</c:v>
                </c:pt>
                <c:pt idx="17">
                  <c:v>0.42007811355975799</c:v>
                </c:pt>
                <c:pt idx="18">
                  <c:v>0.51517089667987703</c:v>
                </c:pt>
                <c:pt idx="19">
                  <c:v>0.47269231986503002</c:v>
                </c:pt>
                <c:pt idx="20">
                  <c:v>0.30207874577129501</c:v>
                </c:pt>
                <c:pt idx="21">
                  <c:v>0.14688840154234101</c:v>
                </c:pt>
                <c:pt idx="22">
                  <c:v>5.8549292252965297E-2</c:v>
                </c:pt>
                <c:pt idx="23">
                  <c:v>4.4803300547565102E-2</c:v>
                </c:pt>
                <c:pt idx="24">
                  <c:v>2.3546776595025101E-2</c:v>
                </c:pt>
                <c:pt idx="25">
                  <c:v>1.6289380600021101E-2</c:v>
                </c:pt>
                <c:pt idx="26">
                  <c:v>9.9823611217041107E-3</c:v>
                </c:pt>
                <c:pt idx="27">
                  <c:v>0</c:v>
                </c:pt>
                <c:pt idx="28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164456"/>
        <c:axId val="150164848"/>
      </c:lineChart>
      <c:catAx>
        <c:axId val="150164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300"/>
                </a:pPr>
                <a:r>
                  <a:rPr lang="en-US" sz="1300" dirty="0" smtClean="0">
                    <a:latin typeface="Franklin Gothic Medium"/>
                  </a:rPr>
                  <a:t>Productivity</a:t>
                </a:r>
                <a:endParaRPr lang="en-US" sz="1300" dirty="0">
                  <a:latin typeface="Franklin Gothic Medium"/>
                </a:endParaRP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one"/>
        <c:crossAx val="150164848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501648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300"/>
                </a:pPr>
                <a:r>
                  <a:rPr lang="en-GB" sz="1300" dirty="0" smtClean="0">
                    <a:latin typeface="Franklin Gothic Medium"/>
                  </a:rPr>
                  <a:t>Share of firms</a:t>
                </a:r>
                <a:endParaRPr lang="en-GB" sz="1300" dirty="0">
                  <a:latin typeface="Franklin Gothic Medium"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one"/>
        <c:crossAx val="15016445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'C2'!$C$33</c:f>
              <c:strCache>
                <c:ptCount val="1"/>
                <c:pt idx="0">
                  <c:v>No credit demand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'C2'!$B$34:$B$35</c:f>
              <c:strCache>
                <c:ptCount val="2"/>
                <c:pt idx="0">
                  <c:v>Product innovation</c:v>
                </c:pt>
                <c:pt idx="1">
                  <c:v>Process innovation</c:v>
                </c:pt>
              </c:strCache>
            </c:strRef>
          </c:cat>
          <c:val>
            <c:numRef>
              <c:f>'C2'!$C$34:$C$35</c:f>
              <c:numCache>
                <c:formatCode>0%</c:formatCode>
                <c:ptCount val="2"/>
                <c:pt idx="0">
                  <c:v>0.10116260000000001</c:v>
                </c:pt>
                <c:pt idx="1">
                  <c:v>9.2132500000000006E-2</c:v>
                </c:pt>
              </c:numCache>
            </c:numRef>
          </c:val>
        </c:ser>
        <c:ser>
          <c:idx val="1"/>
          <c:order val="1"/>
          <c:tx>
            <c:strRef>
              <c:f>'C2'!$D$33</c:f>
              <c:strCache>
                <c:ptCount val="1"/>
                <c:pt idx="0">
                  <c:v>Unfulfilled credit demand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'C2'!$B$34:$B$35</c:f>
              <c:strCache>
                <c:ptCount val="2"/>
                <c:pt idx="0">
                  <c:v>Product innovation</c:v>
                </c:pt>
                <c:pt idx="1">
                  <c:v>Process innovation</c:v>
                </c:pt>
              </c:strCache>
            </c:strRef>
          </c:cat>
          <c:val>
            <c:numRef>
              <c:f>'C2'!$D$34:$D$35</c:f>
              <c:numCache>
                <c:formatCode>0%</c:formatCode>
                <c:ptCount val="2"/>
                <c:pt idx="0">
                  <c:v>0.1103489</c:v>
                </c:pt>
                <c:pt idx="1">
                  <c:v>0.1076969</c:v>
                </c:pt>
              </c:numCache>
            </c:numRef>
          </c:val>
        </c:ser>
        <c:ser>
          <c:idx val="2"/>
          <c:order val="2"/>
          <c:tx>
            <c:strRef>
              <c:f>'C2'!$E$33</c:f>
              <c:strCache>
                <c:ptCount val="1"/>
                <c:pt idx="0">
                  <c:v>Fulfilled credit demand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cat>
            <c:strRef>
              <c:f>'C2'!$B$34:$B$35</c:f>
              <c:strCache>
                <c:ptCount val="2"/>
                <c:pt idx="0">
                  <c:v>Product innovation</c:v>
                </c:pt>
                <c:pt idx="1">
                  <c:v>Process innovation</c:v>
                </c:pt>
              </c:strCache>
            </c:strRef>
          </c:cat>
          <c:val>
            <c:numRef>
              <c:f>'C2'!$E$34:$E$35</c:f>
              <c:numCache>
                <c:formatCode>0%</c:formatCode>
                <c:ptCount val="2"/>
                <c:pt idx="0">
                  <c:v>0.15232270000000001</c:v>
                </c:pt>
                <c:pt idx="1">
                  <c:v>0.17150019999999999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713312"/>
        <c:axId val="150713704"/>
      </c:barChart>
      <c:catAx>
        <c:axId val="15071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sr-Latn-RS"/>
          </a:p>
        </c:txPr>
        <c:crossAx val="150713704"/>
        <c:crosses val="autoZero"/>
        <c:auto val="1"/>
        <c:lblAlgn val="ctr"/>
        <c:lblOffset val="100"/>
        <c:noMultiLvlLbl val="0"/>
      </c:catAx>
      <c:valAx>
        <c:axId val="150713704"/>
        <c:scaling>
          <c:orientation val="minMax"/>
          <c:max val="0.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sz="1300" dirty="0" smtClean="0">
                    <a:latin typeface="Franklin Gothic Medium"/>
                  </a:rPr>
                  <a:t>Percentage of firms that innovate</a:t>
                </a:r>
                <a:endParaRPr lang="en-GB" sz="1300" dirty="0">
                  <a:latin typeface="Franklin Gothic Medium"/>
                </a:endParaRP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r-Latn-RS"/>
          </a:p>
        </c:txPr>
        <c:crossAx val="150713312"/>
        <c:crosses val="autoZero"/>
        <c:crossBetween val="between"/>
        <c:majorUnit val="0.05"/>
      </c:valAx>
    </c:plotArea>
    <c:legend>
      <c:legendPos val="b"/>
      <c:layout>
        <c:manualLayout>
          <c:xMode val="edge"/>
          <c:yMode val="edge"/>
          <c:x val="0"/>
          <c:y val="0.85810386147570905"/>
          <c:w val="0.99911104283339369"/>
          <c:h val="0.141896138524291"/>
        </c:manualLayout>
      </c:layout>
      <c:overlay val="0"/>
      <c:txPr>
        <a:bodyPr/>
        <a:lstStyle/>
        <a:p>
          <a:pPr>
            <a:defRPr sz="1800" b="1">
              <a:latin typeface="Franklin Gothic Medium" panose="020B06030201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'C2'!$C$33</c:f>
              <c:strCache>
                <c:ptCount val="1"/>
                <c:pt idx="0">
                  <c:v>No credit demand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'C2'!$B$34:$B$35</c:f>
              <c:strCache>
                <c:ptCount val="2"/>
                <c:pt idx="0">
                  <c:v>Product innovation</c:v>
                </c:pt>
                <c:pt idx="1">
                  <c:v>Process innovation</c:v>
                </c:pt>
              </c:strCache>
            </c:strRef>
          </c:cat>
          <c:val>
            <c:numRef>
              <c:f>'C2'!$C$34:$C$35</c:f>
              <c:numCache>
                <c:formatCode>0%</c:formatCode>
                <c:ptCount val="2"/>
                <c:pt idx="0">
                  <c:v>0.10116260000000001</c:v>
                </c:pt>
                <c:pt idx="1">
                  <c:v>9.2132500000000006E-2</c:v>
                </c:pt>
              </c:numCache>
            </c:numRef>
          </c:val>
        </c:ser>
        <c:ser>
          <c:idx val="1"/>
          <c:order val="1"/>
          <c:tx>
            <c:strRef>
              <c:f>'C2'!$D$33</c:f>
              <c:strCache>
                <c:ptCount val="1"/>
                <c:pt idx="0">
                  <c:v>Unfulfilled credit demand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'C2'!$B$34:$B$35</c:f>
              <c:strCache>
                <c:ptCount val="2"/>
                <c:pt idx="0">
                  <c:v>Product innovation</c:v>
                </c:pt>
                <c:pt idx="1">
                  <c:v>Process innovation</c:v>
                </c:pt>
              </c:strCache>
            </c:strRef>
          </c:cat>
          <c:val>
            <c:numRef>
              <c:f>'C2'!$D$34:$D$35</c:f>
              <c:numCache>
                <c:formatCode>0%</c:formatCode>
                <c:ptCount val="2"/>
                <c:pt idx="0">
                  <c:v>0.1103489</c:v>
                </c:pt>
                <c:pt idx="1">
                  <c:v>0.1076969</c:v>
                </c:pt>
              </c:numCache>
            </c:numRef>
          </c:val>
        </c:ser>
        <c:ser>
          <c:idx val="2"/>
          <c:order val="2"/>
          <c:tx>
            <c:strRef>
              <c:f>'C2'!$E$33</c:f>
              <c:strCache>
                <c:ptCount val="1"/>
                <c:pt idx="0">
                  <c:v>Fulfilled credit demand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'C2'!$B$34:$B$35</c:f>
              <c:strCache>
                <c:ptCount val="2"/>
                <c:pt idx="0">
                  <c:v>Product innovation</c:v>
                </c:pt>
                <c:pt idx="1">
                  <c:v>Process innovation</c:v>
                </c:pt>
              </c:strCache>
            </c:strRef>
          </c:cat>
          <c:val>
            <c:numRef>
              <c:f>'C2'!$E$34:$E$35</c:f>
              <c:numCache>
                <c:formatCode>0%</c:formatCode>
                <c:ptCount val="2"/>
                <c:pt idx="0">
                  <c:v>0.15232270000000001</c:v>
                </c:pt>
                <c:pt idx="1">
                  <c:v>0.17150019999999999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638896"/>
        <c:axId val="150872352"/>
      </c:barChart>
      <c:catAx>
        <c:axId val="10763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sr-Latn-RS"/>
          </a:p>
        </c:txPr>
        <c:crossAx val="150872352"/>
        <c:crosses val="autoZero"/>
        <c:auto val="1"/>
        <c:lblAlgn val="ctr"/>
        <c:lblOffset val="100"/>
        <c:noMultiLvlLbl val="0"/>
      </c:catAx>
      <c:valAx>
        <c:axId val="150872352"/>
        <c:scaling>
          <c:orientation val="minMax"/>
          <c:max val="0.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sz="1300" dirty="0" smtClean="0">
                    <a:latin typeface="Franklin Gothic Medium"/>
                  </a:rPr>
                  <a:t>Percentage of firms that innovate</a:t>
                </a:r>
                <a:endParaRPr lang="en-GB" sz="1300" dirty="0">
                  <a:latin typeface="Franklin Gothic Medium"/>
                </a:endParaRP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r-Latn-RS"/>
          </a:p>
        </c:txPr>
        <c:crossAx val="107638896"/>
        <c:crosses val="autoZero"/>
        <c:crossBetween val="between"/>
        <c:majorUnit val="0.05"/>
      </c:valAx>
    </c:plotArea>
    <c:legend>
      <c:legendPos val="b"/>
      <c:layout>
        <c:manualLayout>
          <c:xMode val="edge"/>
          <c:yMode val="edge"/>
          <c:x val="0"/>
          <c:y val="0.85810386147570905"/>
          <c:w val="0.99911104283339369"/>
          <c:h val="0.141896138524291"/>
        </c:manualLayout>
      </c:layout>
      <c:overlay val="0"/>
      <c:txPr>
        <a:bodyPr/>
        <a:lstStyle/>
        <a:p>
          <a:pPr>
            <a:defRPr sz="1800" b="1">
              <a:latin typeface="Franklin Gothic Medium" panose="020B06030201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>
                <a:latin typeface="Franklin Gothic Medium"/>
              </a:rPr>
              <a:t>Transition region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cat>
            <c:numRef>
              <c:f>'DATA COO'!$C$2:$C$30</c:f>
              <c:numCache>
                <c:formatCode>General</c:formatCode>
                <c:ptCount val="29"/>
                <c:pt idx="0">
                  <c:v>4.5647279999999908</c:v>
                </c:pt>
                <c:pt idx="1">
                  <c:v>4.964728</c:v>
                </c:pt>
                <c:pt idx="2">
                  <c:v>5.3647279999999897</c:v>
                </c:pt>
                <c:pt idx="3">
                  <c:v>5.7647280000000007</c:v>
                </c:pt>
                <c:pt idx="4">
                  <c:v>6.1647279999999913</c:v>
                </c:pt>
                <c:pt idx="5">
                  <c:v>6.5647280000000006</c:v>
                </c:pt>
                <c:pt idx="6">
                  <c:v>6.9647280000000018</c:v>
                </c:pt>
                <c:pt idx="7">
                  <c:v>7.3647279999999933</c:v>
                </c:pt>
                <c:pt idx="8">
                  <c:v>7.7647280000000016</c:v>
                </c:pt>
                <c:pt idx="9">
                  <c:v>8.1647280000000002</c:v>
                </c:pt>
                <c:pt idx="10">
                  <c:v>8.5647280000000006</c:v>
                </c:pt>
                <c:pt idx="11">
                  <c:v>8.9647280000000009</c:v>
                </c:pt>
                <c:pt idx="12">
                  <c:v>9.364728000000003</c:v>
                </c:pt>
                <c:pt idx="13">
                  <c:v>9.7647279999999963</c:v>
                </c:pt>
                <c:pt idx="14">
                  <c:v>10.164728</c:v>
                </c:pt>
                <c:pt idx="15">
                  <c:v>10.564728000000001</c:v>
                </c:pt>
                <c:pt idx="16">
                  <c:v>10.964727999999999</c:v>
                </c:pt>
                <c:pt idx="17">
                  <c:v>11.364727999999999</c:v>
                </c:pt>
                <c:pt idx="18">
                  <c:v>11.764728</c:v>
                </c:pt>
                <c:pt idx="19">
                  <c:v>12.164728</c:v>
                </c:pt>
                <c:pt idx="20">
                  <c:v>12.564728000000001</c:v>
                </c:pt>
                <c:pt idx="21">
                  <c:v>12.964727999999999</c:v>
                </c:pt>
                <c:pt idx="22">
                  <c:v>13.36472800000001</c:v>
                </c:pt>
                <c:pt idx="23">
                  <c:v>13.764728000000011</c:v>
                </c:pt>
                <c:pt idx="24">
                  <c:v>14.164728000000011</c:v>
                </c:pt>
                <c:pt idx="25">
                  <c:v>14.564728000000009</c:v>
                </c:pt>
                <c:pt idx="26">
                  <c:v>14.96472800000001</c:v>
                </c:pt>
                <c:pt idx="27">
                  <c:v>15.36472800000001</c:v>
                </c:pt>
                <c:pt idx="28">
                  <c:v>15.764728000000011</c:v>
                </c:pt>
              </c:numCache>
            </c:numRef>
          </c:cat>
          <c:val>
            <c:numRef>
              <c:f>'DATA COO'!$B$2:$B$30</c:f>
              <c:numCache>
                <c:formatCode>General</c:formatCode>
                <c:ptCount val="29"/>
                <c:pt idx="0">
                  <c:v>7.9929661897530104E-4</c:v>
                </c:pt>
                <c:pt idx="1">
                  <c:v>1.9982415474382499E-4</c:v>
                </c:pt>
                <c:pt idx="2">
                  <c:v>6.7940212612900598E-3</c:v>
                </c:pt>
                <c:pt idx="3">
                  <c:v>6.7940212612900598E-3</c:v>
                </c:pt>
                <c:pt idx="4">
                  <c:v>5.5950763328271097E-3</c:v>
                </c:pt>
                <c:pt idx="5">
                  <c:v>7.7931420350091903E-3</c:v>
                </c:pt>
                <c:pt idx="6">
                  <c:v>1.0390856046678901E-2</c:v>
                </c:pt>
                <c:pt idx="7">
                  <c:v>2.1381184557589299E-2</c:v>
                </c:pt>
                <c:pt idx="8">
                  <c:v>3.45695787706818E-2</c:v>
                </c:pt>
                <c:pt idx="9">
                  <c:v>6.2944608744304895E-2</c:v>
                </c:pt>
                <c:pt idx="10">
                  <c:v>0.10051154983614401</c:v>
                </c:pt>
                <c:pt idx="11">
                  <c:v>0.15446407161697701</c:v>
                </c:pt>
                <c:pt idx="12">
                  <c:v>0.21461114219486799</c:v>
                </c:pt>
                <c:pt idx="13">
                  <c:v>0.26017104947646003</c:v>
                </c:pt>
                <c:pt idx="14">
                  <c:v>0.29534010071137401</c:v>
                </c:pt>
                <c:pt idx="15">
                  <c:v>0.30792902246023501</c:v>
                </c:pt>
                <c:pt idx="16">
                  <c:v>0.30752937415074699</c:v>
                </c:pt>
                <c:pt idx="17">
                  <c:v>0.24638318279913701</c:v>
                </c:pt>
                <c:pt idx="18">
                  <c:v>0.16905123491327601</c:v>
                </c:pt>
                <c:pt idx="19">
                  <c:v>0.122092558548477</c:v>
                </c:pt>
                <c:pt idx="20">
                  <c:v>6.6341619374950006E-2</c:v>
                </c:pt>
                <c:pt idx="21">
                  <c:v>4.2562544960434802E-2</c:v>
                </c:pt>
                <c:pt idx="22">
                  <c:v>1.9582767164894901E-2</c:v>
                </c:pt>
                <c:pt idx="23">
                  <c:v>1.2588921748861E-2</c:v>
                </c:pt>
                <c:pt idx="24">
                  <c:v>1.01910318919351E-2</c:v>
                </c:pt>
                <c:pt idx="25">
                  <c:v>9.79138358244744E-3</c:v>
                </c:pt>
                <c:pt idx="26">
                  <c:v>2.7975381664135501E-3</c:v>
                </c:pt>
                <c:pt idx="27">
                  <c:v>3.9964830948764998E-4</c:v>
                </c:pt>
                <c:pt idx="28">
                  <c:v>3.9964830948764998E-4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50165632"/>
        <c:axId val="150166024"/>
      </c:barChart>
      <c:lineChart>
        <c:grouping val="standard"/>
        <c:varyColors val="0"/>
        <c:ser>
          <c:idx val="1"/>
          <c:order val="1"/>
          <c:spPr>
            <a:ln>
              <a:solidFill>
                <a:srgbClr val="C00000"/>
              </a:solidFill>
            </a:ln>
          </c:spPr>
          <c:marker>
            <c:symbol val="none"/>
          </c:marker>
          <c:val>
            <c:numRef>
              <c:f>'\7. Transition Reports - QVAs - REPs - Regional Forecasts\Transition Reports (5-3-2-1)\TR 2014\Chapter 2\CHARTS\[Graph 2.1._EBRD_extension.xlsx]DATA ISRAEL'!$A$2:$A$30</c:f>
              <c:numCache>
                <c:formatCode>General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3.2072675701796099E-3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2.0801389753805802E-3</c:v>
                </c:pt>
                <c:pt idx="13">
                  <c:v>2.2800100157393699E-2</c:v>
                </c:pt>
                <c:pt idx="14">
                  <c:v>4.7683799997086503E-2</c:v>
                </c:pt>
                <c:pt idx="15">
                  <c:v>0.13909386879716201</c:v>
                </c:pt>
                <c:pt idx="16">
                  <c:v>0.26228448504184398</c:v>
                </c:pt>
                <c:pt idx="17">
                  <c:v>0.42007811355975799</c:v>
                </c:pt>
                <c:pt idx="18">
                  <c:v>0.51517089667987703</c:v>
                </c:pt>
                <c:pt idx="19">
                  <c:v>0.47269231986503002</c:v>
                </c:pt>
                <c:pt idx="20">
                  <c:v>0.30207874577129501</c:v>
                </c:pt>
                <c:pt idx="21">
                  <c:v>0.14688840154234101</c:v>
                </c:pt>
                <c:pt idx="22">
                  <c:v>5.8549292252965297E-2</c:v>
                </c:pt>
                <c:pt idx="23">
                  <c:v>4.4803300547565102E-2</c:v>
                </c:pt>
                <c:pt idx="24">
                  <c:v>2.3546776595025101E-2</c:v>
                </c:pt>
                <c:pt idx="25">
                  <c:v>1.6289380600021101E-2</c:v>
                </c:pt>
                <c:pt idx="26">
                  <c:v>9.9823611217041107E-3</c:v>
                </c:pt>
                <c:pt idx="27">
                  <c:v>0</c:v>
                </c:pt>
                <c:pt idx="28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165632"/>
        <c:axId val="150166024"/>
      </c:lineChart>
      <c:catAx>
        <c:axId val="150165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300"/>
                </a:pPr>
                <a:r>
                  <a:rPr lang="en-US" sz="1300" dirty="0" smtClean="0">
                    <a:latin typeface="Franklin Gothic Medium"/>
                  </a:rPr>
                  <a:t>Productivity</a:t>
                </a:r>
                <a:endParaRPr lang="en-US" sz="1300" dirty="0">
                  <a:latin typeface="Franklin Gothic Medium"/>
                </a:endParaRP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one"/>
        <c:crossAx val="150166024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501660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300"/>
                </a:pPr>
                <a:r>
                  <a:rPr lang="en-GB" sz="1300" dirty="0" smtClean="0">
                    <a:latin typeface="Franklin Gothic Medium"/>
                  </a:rPr>
                  <a:t>Share of firms</a:t>
                </a:r>
                <a:endParaRPr lang="en-GB" sz="1300" dirty="0">
                  <a:latin typeface="Franklin Gothic Medium"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one"/>
        <c:crossAx val="15016563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>
                <a:latin typeface="Franklin Gothic Medium"/>
              </a:rPr>
              <a:t>Transition region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cat>
            <c:numRef>
              <c:f>'DATA COO'!$C$2:$C$30</c:f>
              <c:numCache>
                <c:formatCode>General</c:formatCode>
                <c:ptCount val="29"/>
                <c:pt idx="0">
                  <c:v>4.5647279999999908</c:v>
                </c:pt>
                <c:pt idx="1">
                  <c:v>4.964728</c:v>
                </c:pt>
                <c:pt idx="2">
                  <c:v>5.3647279999999897</c:v>
                </c:pt>
                <c:pt idx="3">
                  <c:v>5.7647280000000007</c:v>
                </c:pt>
                <c:pt idx="4">
                  <c:v>6.1647279999999913</c:v>
                </c:pt>
                <c:pt idx="5">
                  <c:v>6.5647280000000006</c:v>
                </c:pt>
                <c:pt idx="6">
                  <c:v>6.9647280000000018</c:v>
                </c:pt>
                <c:pt idx="7">
                  <c:v>7.3647279999999933</c:v>
                </c:pt>
                <c:pt idx="8">
                  <c:v>7.7647280000000016</c:v>
                </c:pt>
                <c:pt idx="9">
                  <c:v>8.1647280000000002</c:v>
                </c:pt>
                <c:pt idx="10">
                  <c:v>8.5647280000000006</c:v>
                </c:pt>
                <c:pt idx="11">
                  <c:v>8.9647280000000009</c:v>
                </c:pt>
                <c:pt idx="12">
                  <c:v>9.364728000000003</c:v>
                </c:pt>
                <c:pt idx="13">
                  <c:v>9.7647279999999963</c:v>
                </c:pt>
                <c:pt idx="14">
                  <c:v>10.164728</c:v>
                </c:pt>
                <c:pt idx="15">
                  <c:v>10.564728000000001</c:v>
                </c:pt>
                <c:pt idx="16">
                  <c:v>10.964727999999999</c:v>
                </c:pt>
                <c:pt idx="17">
                  <c:v>11.364727999999999</c:v>
                </c:pt>
                <c:pt idx="18">
                  <c:v>11.764728</c:v>
                </c:pt>
                <c:pt idx="19">
                  <c:v>12.164728</c:v>
                </c:pt>
                <c:pt idx="20">
                  <c:v>12.564728000000001</c:v>
                </c:pt>
                <c:pt idx="21">
                  <c:v>12.964727999999999</c:v>
                </c:pt>
                <c:pt idx="22">
                  <c:v>13.36472800000001</c:v>
                </c:pt>
                <c:pt idx="23">
                  <c:v>13.764728000000011</c:v>
                </c:pt>
                <c:pt idx="24">
                  <c:v>14.164728000000011</c:v>
                </c:pt>
                <c:pt idx="25">
                  <c:v>14.564728000000009</c:v>
                </c:pt>
                <c:pt idx="26">
                  <c:v>14.96472800000001</c:v>
                </c:pt>
                <c:pt idx="27">
                  <c:v>15.36472800000001</c:v>
                </c:pt>
                <c:pt idx="28">
                  <c:v>15.764728000000011</c:v>
                </c:pt>
              </c:numCache>
            </c:numRef>
          </c:cat>
          <c:val>
            <c:numRef>
              <c:f>'DATA COO'!$B$2:$B$30</c:f>
              <c:numCache>
                <c:formatCode>General</c:formatCode>
                <c:ptCount val="29"/>
                <c:pt idx="0">
                  <c:v>7.9929661897530104E-4</c:v>
                </c:pt>
                <c:pt idx="1">
                  <c:v>1.9982415474382499E-4</c:v>
                </c:pt>
                <c:pt idx="2">
                  <c:v>6.7940212612900598E-3</c:v>
                </c:pt>
                <c:pt idx="3">
                  <c:v>6.7940212612900598E-3</c:v>
                </c:pt>
                <c:pt idx="4">
                  <c:v>5.5950763328271097E-3</c:v>
                </c:pt>
                <c:pt idx="5">
                  <c:v>7.7931420350091903E-3</c:v>
                </c:pt>
                <c:pt idx="6">
                  <c:v>1.0390856046678901E-2</c:v>
                </c:pt>
                <c:pt idx="7">
                  <c:v>2.1381184557589299E-2</c:v>
                </c:pt>
                <c:pt idx="8">
                  <c:v>3.45695787706818E-2</c:v>
                </c:pt>
                <c:pt idx="9">
                  <c:v>6.2944608744304895E-2</c:v>
                </c:pt>
                <c:pt idx="10">
                  <c:v>0.10051154983614401</c:v>
                </c:pt>
                <c:pt idx="11">
                  <c:v>0.15446407161697701</c:v>
                </c:pt>
                <c:pt idx="12">
                  <c:v>0.21461114219486799</c:v>
                </c:pt>
                <c:pt idx="13">
                  <c:v>0.26017104947646003</c:v>
                </c:pt>
                <c:pt idx="14">
                  <c:v>0.29534010071137401</c:v>
                </c:pt>
                <c:pt idx="15">
                  <c:v>0.30792902246023501</c:v>
                </c:pt>
                <c:pt idx="16">
                  <c:v>0.30752937415074699</c:v>
                </c:pt>
                <c:pt idx="17">
                  <c:v>0.24638318279913701</c:v>
                </c:pt>
                <c:pt idx="18">
                  <c:v>0.16905123491327601</c:v>
                </c:pt>
                <c:pt idx="19">
                  <c:v>0.122092558548477</c:v>
                </c:pt>
                <c:pt idx="20">
                  <c:v>6.6341619374950006E-2</c:v>
                </c:pt>
                <c:pt idx="21">
                  <c:v>4.2562544960434802E-2</c:v>
                </c:pt>
                <c:pt idx="22">
                  <c:v>1.9582767164894901E-2</c:v>
                </c:pt>
                <c:pt idx="23">
                  <c:v>1.2588921748861E-2</c:v>
                </c:pt>
                <c:pt idx="24">
                  <c:v>1.01910318919351E-2</c:v>
                </c:pt>
                <c:pt idx="25">
                  <c:v>9.79138358244744E-3</c:v>
                </c:pt>
                <c:pt idx="26">
                  <c:v>2.7975381664135501E-3</c:v>
                </c:pt>
                <c:pt idx="27">
                  <c:v>3.9964830948764998E-4</c:v>
                </c:pt>
                <c:pt idx="28">
                  <c:v>3.9964830948764998E-4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50166808"/>
        <c:axId val="150167200"/>
      </c:barChart>
      <c:lineChart>
        <c:grouping val="standard"/>
        <c:varyColors val="0"/>
        <c:ser>
          <c:idx val="1"/>
          <c:order val="1"/>
          <c:spPr>
            <a:ln w="28575">
              <a:solidFill>
                <a:srgbClr val="C00000"/>
              </a:solidFill>
            </a:ln>
          </c:spPr>
          <c:marker>
            <c:symbol val="none"/>
          </c:marker>
          <c:val>
            <c:numRef>
              <c:f>'\7. Transition Reports - QVAs - REPs - Regional Forecasts\Transition Reports (5-3-2-1)\TR 2014\Chapter 2\CHARTS\[Graph 2.1._EBRD_extension.xlsx]DATA ISRAEL'!$A$2:$A$30</c:f>
              <c:numCache>
                <c:formatCode>General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3.2072675701796099E-3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2.0801389753805802E-3</c:v>
                </c:pt>
                <c:pt idx="13">
                  <c:v>2.2800100157393699E-2</c:v>
                </c:pt>
                <c:pt idx="14">
                  <c:v>4.7683799997086503E-2</c:v>
                </c:pt>
                <c:pt idx="15">
                  <c:v>0.13909386879716201</c:v>
                </c:pt>
                <c:pt idx="16">
                  <c:v>0.26228448504184398</c:v>
                </c:pt>
                <c:pt idx="17">
                  <c:v>0.42007811355975799</c:v>
                </c:pt>
                <c:pt idx="18">
                  <c:v>0.51517089667987703</c:v>
                </c:pt>
                <c:pt idx="19">
                  <c:v>0.47269231986503002</c:v>
                </c:pt>
                <c:pt idx="20">
                  <c:v>0.30207874577129501</c:v>
                </c:pt>
                <c:pt idx="21">
                  <c:v>0.14688840154234101</c:v>
                </c:pt>
                <c:pt idx="22">
                  <c:v>5.8549292252965297E-2</c:v>
                </c:pt>
                <c:pt idx="23">
                  <c:v>4.4803300547565102E-2</c:v>
                </c:pt>
                <c:pt idx="24">
                  <c:v>2.3546776595025101E-2</c:v>
                </c:pt>
                <c:pt idx="25">
                  <c:v>1.6289380600021101E-2</c:v>
                </c:pt>
                <c:pt idx="26">
                  <c:v>9.9823611217041107E-3</c:v>
                </c:pt>
                <c:pt idx="27">
                  <c:v>0</c:v>
                </c:pt>
                <c:pt idx="28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166808"/>
        <c:axId val="150167200"/>
      </c:lineChart>
      <c:catAx>
        <c:axId val="1501668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300"/>
                </a:pPr>
                <a:r>
                  <a:rPr lang="en-US" sz="1300" dirty="0" smtClean="0">
                    <a:latin typeface="Franklin Gothic Medium"/>
                  </a:rPr>
                  <a:t>Productivity</a:t>
                </a:r>
                <a:endParaRPr lang="en-US" sz="1300" dirty="0">
                  <a:latin typeface="Franklin Gothic Medium"/>
                </a:endParaRP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one"/>
        <c:crossAx val="150167200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501672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300"/>
                </a:pPr>
                <a:r>
                  <a:rPr lang="en-GB" sz="1300" dirty="0" smtClean="0">
                    <a:latin typeface="Franklin Gothic Medium"/>
                  </a:rPr>
                  <a:t>Share of firms</a:t>
                </a:r>
                <a:endParaRPr lang="en-GB" sz="1300" dirty="0">
                  <a:latin typeface="Franklin Gothic Medium"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one"/>
        <c:crossAx val="15016680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Franklin Gothic Medium"/>
              </a:rPr>
              <a:t>Croatia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Croatia</c:v>
          </c:tx>
          <c:spPr>
            <a:solidFill>
              <a:srgbClr val="0070C0"/>
            </a:solidFill>
          </c:spPr>
          <c:invertIfNegative val="0"/>
          <c:cat>
            <c:numRef>
              <c:f>'[1]DATA COO'!$C$2:$C$30</c:f>
              <c:numCache>
                <c:formatCode>General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</c:numCache>
            </c:numRef>
          </c:cat>
          <c:val>
            <c:numRef>
              <c:f>Data!$O$1686:$O$1714</c:f>
              <c:numCache>
                <c:formatCode>General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7.7639751552795021E-3</c:v>
                </c:pt>
                <c:pt idx="9">
                  <c:v>0</c:v>
                </c:pt>
                <c:pt idx="10">
                  <c:v>0</c:v>
                </c:pt>
                <c:pt idx="11">
                  <c:v>2.3291925465838508E-2</c:v>
                </c:pt>
                <c:pt idx="12">
                  <c:v>4.6583850931677016E-2</c:v>
                </c:pt>
                <c:pt idx="13">
                  <c:v>4.6583850931677016E-2</c:v>
                </c:pt>
                <c:pt idx="14">
                  <c:v>9.3167701863354033E-2</c:v>
                </c:pt>
                <c:pt idx="15">
                  <c:v>0.2251552795031056</c:v>
                </c:pt>
                <c:pt idx="16">
                  <c:v>0.55124223602484468</c:v>
                </c:pt>
                <c:pt idx="17">
                  <c:v>0.55124223602484468</c:v>
                </c:pt>
                <c:pt idx="18">
                  <c:v>0.34161490683229812</c:v>
                </c:pt>
                <c:pt idx="19">
                  <c:v>0.41149068322981364</c:v>
                </c:pt>
                <c:pt idx="20">
                  <c:v>0.13975155279503104</c:v>
                </c:pt>
                <c:pt idx="21">
                  <c:v>5.434782608695652E-2</c:v>
                </c:pt>
                <c:pt idx="22">
                  <c:v>7.7639751552795021E-3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50568784"/>
        <c:axId val="150569176"/>
      </c:barChart>
      <c:lineChart>
        <c:grouping val="standard"/>
        <c:varyColors val="0"/>
        <c:ser>
          <c:idx val="1"/>
          <c:order val="1"/>
          <c:spPr>
            <a:ln w="28575">
              <a:solidFill>
                <a:srgbClr val="C00000"/>
              </a:solidFill>
            </a:ln>
          </c:spPr>
          <c:marker>
            <c:symbol val="none"/>
          </c:marker>
          <c:val>
            <c:numRef>
              <c:f>Data!$L$587:$L$615</c:f>
              <c:numCache>
                <c:formatCode>General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3.2072675701796055E-3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2.0801389753805841E-3</c:v>
                </c:pt>
                <c:pt idx="13">
                  <c:v>2.280010015739372E-2</c:v>
                </c:pt>
                <c:pt idx="14">
                  <c:v>4.7683799997086461E-2</c:v>
                </c:pt>
                <c:pt idx="15">
                  <c:v>0.13909386879716187</c:v>
                </c:pt>
                <c:pt idx="16">
                  <c:v>0.26228448504184421</c:v>
                </c:pt>
                <c:pt idx="17">
                  <c:v>0.42007811355975799</c:v>
                </c:pt>
                <c:pt idx="18">
                  <c:v>0.51517089667987648</c:v>
                </c:pt>
                <c:pt idx="19">
                  <c:v>0.4726923198650303</c:v>
                </c:pt>
                <c:pt idx="20">
                  <c:v>0.30207874577129507</c:v>
                </c:pt>
                <c:pt idx="21">
                  <c:v>0.1468884015423414</c:v>
                </c:pt>
                <c:pt idx="22">
                  <c:v>5.8549292252965304E-2</c:v>
                </c:pt>
                <c:pt idx="23">
                  <c:v>4.4803300547565095E-2</c:v>
                </c:pt>
                <c:pt idx="24">
                  <c:v>2.3546776595025094E-2</c:v>
                </c:pt>
                <c:pt idx="25">
                  <c:v>1.6289380600021108E-2</c:v>
                </c:pt>
                <c:pt idx="26">
                  <c:v>9.982361121704109E-3</c:v>
                </c:pt>
                <c:pt idx="27">
                  <c:v>0</c:v>
                </c:pt>
                <c:pt idx="28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568784"/>
        <c:axId val="150569176"/>
      </c:lineChart>
      <c:catAx>
        <c:axId val="150568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300"/>
                </a:pPr>
                <a:r>
                  <a:rPr lang="en-US" sz="1300" dirty="0" smtClean="0">
                    <a:latin typeface="Franklin Gothic Medium"/>
                  </a:rPr>
                  <a:t>Productivity</a:t>
                </a:r>
                <a:endParaRPr lang="en-US" sz="1300" dirty="0">
                  <a:latin typeface="Franklin Gothic Medium"/>
                </a:endParaRP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one"/>
        <c:crossAx val="15056917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505691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300"/>
                </a:pPr>
                <a:r>
                  <a:rPr lang="en-GB" sz="1300" dirty="0" smtClean="0">
                    <a:latin typeface="Franklin Gothic Medium"/>
                  </a:rPr>
                  <a:t>Share of firms</a:t>
                </a:r>
                <a:endParaRPr lang="en-GB" sz="1300" dirty="0">
                  <a:latin typeface="Franklin Gothic Medium"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one"/>
        <c:crossAx val="15056878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102878214843594E-2"/>
          <c:y val="3.9631430354175302E-2"/>
          <c:w val="0.81870515923847098"/>
          <c:h val="0.6763883949990120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DATA!$C$1</c:f>
              <c:strCache>
                <c:ptCount val="1"/>
                <c:pt idx="0">
                  <c:v>Percentage of firms engaged in product innovation</c:v>
                </c:pt>
              </c:strCache>
            </c:strRef>
          </c:tx>
          <c:spPr>
            <a:noFill/>
          </c:spPr>
          <c:invertIfNegative val="0"/>
          <c:cat>
            <c:strRef>
              <c:f>DATA!$A$2:$A$4</c:f>
              <c:strCache>
                <c:ptCount val="3"/>
                <c:pt idx="0">
                  <c:v>Higher-tech sectors</c:v>
                </c:pt>
                <c:pt idx="1">
                  <c:v>Medium-low-tech sectors</c:v>
                </c:pt>
                <c:pt idx="2">
                  <c:v>Low-tech sectors</c:v>
                </c:pt>
              </c:strCache>
            </c:strRef>
          </c:cat>
          <c:val>
            <c:numRef>
              <c:f>DATA!$C$2:$C$4</c:f>
              <c:numCache>
                <c:formatCode>General</c:formatCode>
                <c:ptCount val="3"/>
                <c:pt idx="0">
                  <c:v>28.69173622131348</c:v>
                </c:pt>
                <c:pt idx="1">
                  <c:v>17.65963172912598</c:v>
                </c:pt>
                <c:pt idx="2">
                  <c:v>10.01120567321777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570352"/>
        <c:axId val="150569960"/>
      </c:barChar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Impact of product innovation on productivity</c:v>
                </c:pt>
              </c:strCache>
            </c:strRef>
          </c:tx>
          <c:spPr>
            <a:ln w="57150" cmpd="sng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DATA!$A$2:$A$4</c:f>
              <c:strCache>
                <c:ptCount val="3"/>
                <c:pt idx="0">
                  <c:v>Higher-tech sectors</c:v>
                </c:pt>
                <c:pt idx="1">
                  <c:v>Medium-low-tech sectors</c:v>
                </c:pt>
                <c:pt idx="2">
                  <c:v>Low-tech sectors</c:v>
                </c:pt>
              </c:strCache>
            </c:strRef>
          </c:cat>
          <c:val>
            <c:numRef>
              <c:f>DATA!$B$2:$B$4</c:f>
              <c:numCache>
                <c:formatCode>General</c:formatCode>
                <c:ptCount val="3"/>
                <c:pt idx="0">
                  <c:v>90.88982871281614</c:v>
                </c:pt>
                <c:pt idx="1">
                  <c:v>125.6444546333814</c:v>
                </c:pt>
                <c:pt idx="2">
                  <c:v>227.15525557282561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571136"/>
        <c:axId val="150570744"/>
      </c:lineChart>
      <c:valAx>
        <c:axId val="150569960"/>
        <c:scaling>
          <c:orientation val="minMax"/>
          <c:max val="30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 sz="1300">
                    <a:solidFill>
                      <a:schemeClr val="bg1"/>
                    </a:solidFill>
                  </a:defRPr>
                </a:pPr>
                <a:r>
                  <a:rPr lang="en-GB" sz="1300" dirty="0" smtClean="0">
                    <a:solidFill>
                      <a:schemeClr val="bg1"/>
                    </a:solidFill>
                    <a:latin typeface="Franklin Gothic Medium"/>
                  </a:rPr>
                  <a:t>Percentage of firms that innovate</a:t>
                </a:r>
                <a:endParaRPr lang="en-GB" sz="1300" dirty="0">
                  <a:solidFill>
                    <a:schemeClr val="bg1"/>
                  </a:solidFill>
                  <a:latin typeface="Franklin Gothic Medium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noFill/>
              </a:defRPr>
            </a:pPr>
            <a:endParaRPr lang="sr-Latn-RS"/>
          </a:p>
        </c:txPr>
        <c:crossAx val="150570352"/>
        <c:crosses val="max"/>
        <c:crossBetween val="between"/>
      </c:valAx>
      <c:catAx>
        <c:axId val="150570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Franklin Gothic Medium" panose="020B0603020102020204" pitchFamily="34" charset="0"/>
              </a:defRPr>
            </a:pPr>
            <a:endParaRPr lang="sr-Latn-RS"/>
          </a:p>
        </c:txPr>
        <c:crossAx val="150569960"/>
        <c:crosses val="autoZero"/>
        <c:auto val="1"/>
        <c:lblAlgn val="ctr"/>
        <c:lblOffset val="100"/>
        <c:noMultiLvlLbl val="0"/>
      </c:catAx>
      <c:valAx>
        <c:axId val="1505707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300"/>
                </a:pPr>
                <a:r>
                  <a:rPr lang="en-GB" sz="1300" dirty="0" smtClean="0">
                    <a:latin typeface="Franklin Gothic Medium"/>
                  </a:rPr>
                  <a:t>Percentage increase in labour productivity</a:t>
                </a:r>
                <a:endParaRPr lang="en-GB" sz="1300" dirty="0">
                  <a:latin typeface="Franklin Gothic Medium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Franklin Gothic Medium" panose="020B0603020102020204" pitchFamily="34" charset="0"/>
              </a:defRPr>
            </a:pPr>
            <a:endParaRPr lang="sr-Latn-RS"/>
          </a:p>
        </c:txPr>
        <c:crossAx val="150571136"/>
        <c:crosses val="autoZero"/>
        <c:crossBetween val="between"/>
      </c:valAx>
      <c:catAx>
        <c:axId val="150571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0570744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0"/>
        <c:txPr>
          <a:bodyPr/>
          <a:lstStyle/>
          <a:p>
            <a:pPr>
              <a:defRPr sz="1300" b="1">
                <a:solidFill>
                  <a:schemeClr val="bg1"/>
                </a:solidFill>
                <a:latin typeface="Franklin Gothic Medium" panose="020B0603020102020204" pitchFamily="34" charset="0"/>
              </a:defRPr>
            </a:pPr>
            <a:endParaRPr lang="sr-Latn-RS"/>
          </a:p>
        </c:txPr>
      </c:legendEntry>
      <c:layout/>
      <c:overlay val="0"/>
      <c:txPr>
        <a:bodyPr/>
        <a:lstStyle/>
        <a:p>
          <a:pPr>
            <a:defRPr sz="1300" b="1">
              <a:latin typeface="Franklin Gothic Medium" panose="020B06030201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102878214843594E-2"/>
          <c:y val="3.9631430354175302E-2"/>
          <c:w val="0.81870515923847098"/>
          <c:h val="0.6763883949990120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DATA!$C$1</c:f>
              <c:strCache>
                <c:ptCount val="1"/>
                <c:pt idx="0">
                  <c:v>Percentage of firms engaged in product innovation</c:v>
                </c:pt>
              </c:strCache>
            </c:strRef>
          </c:tx>
          <c:spPr>
            <a:solidFill>
              <a:srgbClr val="0079C1"/>
            </a:solidFill>
          </c:spPr>
          <c:invertIfNegative val="0"/>
          <c:cat>
            <c:strRef>
              <c:f>DATA!$A$2:$A$4</c:f>
              <c:strCache>
                <c:ptCount val="3"/>
                <c:pt idx="0">
                  <c:v>Higher-tech sectors</c:v>
                </c:pt>
                <c:pt idx="1">
                  <c:v>Medium-low-tech sectors</c:v>
                </c:pt>
                <c:pt idx="2">
                  <c:v>Low-tech sectors</c:v>
                </c:pt>
              </c:strCache>
            </c:strRef>
          </c:cat>
          <c:val>
            <c:numRef>
              <c:f>DATA!$C$2:$C$4</c:f>
              <c:numCache>
                <c:formatCode>General</c:formatCode>
                <c:ptCount val="3"/>
                <c:pt idx="0">
                  <c:v>28.69173622131348</c:v>
                </c:pt>
                <c:pt idx="1">
                  <c:v>17.65963172912598</c:v>
                </c:pt>
                <c:pt idx="2">
                  <c:v>10.01120567321777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572312"/>
        <c:axId val="150571920"/>
      </c:barChar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Impact of product innovation on productivity</c:v>
                </c:pt>
              </c:strCache>
            </c:strRef>
          </c:tx>
          <c:spPr>
            <a:ln w="57150" cmpd="sng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DATA!$A$2:$A$4</c:f>
              <c:strCache>
                <c:ptCount val="3"/>
                <c:pt idx="0">
                  <c:v>Higher-tech sectors</c:v>
                </c:pt>
                <c:pt idx="1">
                  <c:v>Medium-low-tech sectors</c:v>
                </c:pt>
                <c:pt idx="2">
                  <c:v>Low-tech sectors</c:v>
                </c:pt>
              </c:strCache>
            </c:strRef>
          </c:cat>
          <c:val>
            <c:numRef>
              <c:f>DATA!$B$2:$B$4</c:f>
              <c:numCache>
                <c:formatCode>General</c:formatCode>
                <c:ptCount val="3"/>
                <c:pt idx="0">
                  <c:v>90.88982871281614</c:v>
                </c:pt>
                <c:pt idx="1">
                  <c:v>125.6444546333814</c:v>
                </c:pt>
                <c:pt idx="2">
                  <c:v>227.15525557282561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711352"/>
        <c:axId val="150710960"/>
      </c:lineChart>
      <c:valAx>
        <c:axId val="150571920"/>
        <c:scaling>
          <c:orientation val="minMax"/>
          <c:max val="30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 sz="1300"/>
                </a:pPr>
                <a:r>
                  <a:rPr lang="en-GB" sz="1300" dirty="0" smtClean="0">
                    <a:latin typeface="Franklin Gothic Medium"/>
                  </a:rPr>
                  <a:t>Percentage of firms that innovate</a:t>
                </a:r>
                <a:endParaRPr lang="en-GB" sz="1300" dirty="0">
                  <a:latin typeface="Franklin Gothic Medium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Franklin Gothic Medium" panose="020B0603020102020204" pitchFamily="34" charset="0"/>
              </a:defRPr>
            </a:pPr>
            <a:endParaRPr lang="sr-Latn-RS"/>
          </a:p>
        </c:txPr>
        <c:crossAx val="150572312"/>
        <c:crosses val="max"/>
        <c:crossBetween val="between"/>
      </c:valAx>
      <c:catAx>
        <c:axId val="150572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Franklin Gothic Medium" panose="020B0603020102020204" pitchFamily="34" charset="0"/>
              </a:defRPr>
            </a:pPr>
            <a:endParaRPr lang="sr-Latn-RS"/>
          </a:p>
        </c:txPr>
        <c:crossAx val="150571920"/>
        <c:crosses val="autoZero"/>
        <c:auto val="1"/>
        <c:lblAlgn val="ctr"/>
        <c:lblOffset val="100"/>
        <c:noMultiLvlLbl val="0"/>
      </c:catAx>
      <c:valAx>
        <c:axId val="1507109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300"/>
                </a:pPr>
                <a:r>
                  <a:rPr lang="en-GB" sz="1300" dirty="0" smtClean="0">
                    <a:latin typeface="Franklin Gothic Medium"/>
                  </a:rPr>
                  <a:t>Percentage increase in labour productivity</a:t>
                </a:r>
                <a:endParaRPr lang="en-GB" sz="1300" dirty="0">
                  <a:latin typeface="Franklin Gothic Medium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Franklin Gothic Medium" panose="020B0603020102020204" pitchFamily="34" charset="0"/>
              </a:defRPr>
            </a:pPr>
            <a:endParaRPr lang="sr-Latn-RS"/>
          </a:p>
        </c:txPr>
        <c:crossAx val="150711352"/>
        <c:crosses val="autoZero"/>
        <c:crossBetween val="between"/>
      </c:valAx>
      <c:catAx>
        <c:axId val="150711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0710960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1300" b="1">
              <a:latin typeface="Franklin Gothic Medium" panose="020B06030201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6490206802170662E-2"/>
          <c:y val="1.2162470722549815E-2"/>
          <c:w val="0.91502895629958725"/>
          <c:h val="0.88568168889202747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</c:spPr>
          </c:marker>
          <c:dPt>
            <c:idx val="0"/>
            <c:marker>
              <c:spPr>
                <a:solidFill>
                  <a:srgbClr val="C00000"/>
                </a:solidFill>
                <a:ln>
                  <a:noFill/>
                </a:ln>
              </c:spPr>
            </c:marker>
            <c:bubble3D val="0"/>
          </c:dPt>
          <c:dPt>
            <c:idx val="1"/>
            <c:marker>
              <c:spPr>
                <a:solidFill>
                  <a:srgbClr val="C00000"/>
                </a:solidFill>
                <a:ln>
                  <a:noFill/>
                </a:ln>
              </c:spPr>
            </c:marker>
            <c:bubble3D val="0"/>
          </c:dPt>
          <c:dPt>
            <c:idx val="2"/>
            <c:marker>
              <c:spPr>
                <a:solidFill>
                  <a:srgbClr val="C00000"/>
                </a:solidFill>
                <a:ln>
                  <a:noFill/>
                </a:ln>
              </c:spPr>
            </c:marker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11"/>
            <c:bubble3D val="0"/>
          </c:dPt>
          <c:dLbls>
            <c:dLbl>
              <c:idx val="0"/>
              <c:layout/>
              <c:tx>
                <c:strRef>
                  <c:f>DATA!$A$58</c:f>
                  <c:strCache>
                    <c:ptCount val="1"/>
                    <c:pt idx="0">
                      <c:v>Corruption</c:v>
                    </c:pt>
                  </c:strCache>
                </c:strRef>
              </c:tx>
              <c:spPr>
                <a:ln w="19050">
                  <a:solidFill>
                    <a:srgbClr val="C0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000" b="1" i="0" strike="noStrike">
                      <a:solidFill>
                        <a:srgbClr val="C00000"/>
                      </a:solidFill>
                      <a:latin typeface="Franklin Gothic Medium" panose="020B0603020102020204" pitchFamily="34" charset="0"/>
                      <a:cs typeface="Arial" panose="020B0604020202020204" pitchFamily="34" charset="0"/>
                    </a:defRPr>
                  </a:pPr>
                  <a:endParaRPr lang="sr-Latn-R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{FA363CAA-78E4-4D2D-87F0-BEAFC4920942}</c15:txfldGUID>
                      <c15:f>DATA!$A$58</c15:f>
                      <c15:dlblFieldTableCache>
                        <c:ptCount val="1"/>
                        <c:pt idx="0">
                          <c:v>Corruption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"/>
              <c:layout/>
              <c:tx>
                <c:strRef>
                  <c:f>DATA!$A$59</c:f>
                  <c:strCache>
                    <c:ptCount val="1"/>
                    <c:pt idx="0">
                      <c:v>Skills</c:v>
                    </c:pt>
                  </c:strCache>
                </c:strRef>
              </c:tx>
              <c:spPr>
                <a:ln w="19050">
                  <a:solidFill>
                    <a:srgbClr val="C0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000" b="1" i="0" strike="noStrike">
                      <a:solidFill>
                        <a:srgbClr val="C00000"/>
                      </a:solidFill>
                      <a:latin typeface="Franklin Gothic Medium" panose="020B0603020102020204" pitchFamily="34" charset="0"/>
                      <a:cs typeface="Arial" panose="020B0604020202020204" pitchFamily="34" charset="0"/>
                    </a:defRPr>
                  </a:pPr>
                  <a:endParaRPr lang="sr-Latn-R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{F3007199-5A7B-469F-9DAF-5998C8735D80}</c15:txfldGUID>
                      <c15:f>DATA!$A$59</c15:f>
                      <c15:dlblFieldTableCache>
                        <c:ptCount val="1"/>
                        <c:pt idx="0">
                          <c:v>Skills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"/>
              <c:layout/>
              <c:tx>
                <c:strRef>
                  <c:f>DATA!$A$60</c:f>
                  <c:strCache>
                    <c:ptCount val="1"/>
                    <c:pt idx="0">
                      <c:v>Finance</c:v>
                    </c:pt>
                  </c:strCache>
                </c:strRef>
              </c:tx>
              <c:spPr>
                <a:ln w="19050">
                  <a:solidFill>
                    <a:srgbClr val="C0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000" b="1" i="0" strike="noStrike">
                      <a:solidFill>
                        <a:srgbClr val="C00000"/>
                      </a:solidFill>
                      <a:latin typeface="Franklin Gothic Medium" panose="020B0603020102020204" pitchFamily="34" charset="0"/>
                      <a:cs typeface="Arial" panose="020B0604020202020204" pitchFamily="34" charset="0"/>
                    </a:defRPr>
                  </a:pPr>
                  <a:endParaRPr lang="sr-Latn-R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{C03B0439-C4AE-4279-A57B-D744561BC928}</c15:txfldGUID>
                      <c15:f>DATA!$A$60</c15:f>
                      <c15:dlblFieldTableCache>
                        <c:ptCount val="1"/>
                        <c:pt idx="0">
                          <c:v>Finance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"/>
              <c:layout/>
              <c:tx>
                <c:strRef>
                  <c:f>DATA!$A$61</c:f>
                  <c:strCache>
                    <c:ptCount val="1"/>
                    <c:pt idx="0">
                      <c:v>Tax administration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000" b="0" i="0" strike="noStrike">
                      <a:latin typeface="Franklin Gothic Medium" panose="020B0603020102020204" pitchFamily="34" charset="0"/>
                      <a:cs typeface="Arial" panose="020B0604020202020204" pitchFamily="34" charset="0"/>
                    </a:defRPr>
                  </a:pPr>
                  <a:endParaRPr lang="sr-Latn-R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{7D7273AA-8EE1-42C7-BE52-781FE5C8C767}</c15:txfldGUID>
                      <c15:f>DATA!$A$61</c15:f>
                      <c15:dlblFieldTableCache>
                        <c:ptCount val="1"/>
                        <c:pt idx="0">
                          <c:v>Tax administration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"/>
              <c:layout>
                <c:manualLayout>
                  <c:x val="-7.4313732969236782E-2"/>
                  <c:y val="2.9048201766234381E-2"/>
                </c:manualLayout>
              </c:layout>
              <c:tx>
                <c:strRef>
                  <c:f>DATA!$A$62</c:f>
                  <c:strCache>
                    <c:ptCount val="1"/>
                    <c:pt idx="0">
                      <c:v>Informal sector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000" b="0" i="0" strike="noStrike">
                      <a:latin typeface="Franklin Gothic Medium" panose="020B0603020102020204" pitchFamily="34" charset="0"/>
                      <a:cs typeface="Arial" panose="020B0604020202020204" pitchFamily="34" charset="0"/>
                    </a:defRPr>
                  </a:pPr>
                  <a:endParaRPr lang="sr-Latn-R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{79E82C84-2E7A-46BA-98FC-82AEAB0378AC}</c15:txfldGUID>
                      <c15:f>DATA!$A$62</c15:f>
                      <c15:dlblFieldTableCache>
                        <c:ptCount val="1"/>
                        <c:pt idx="0">
                          <c:v>Informal sector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"/>
              <c:layout/>
              <c:tx>
                <c:strRef>
                  <c:f>DATA!$A$63</c:f>
                  <c:strCache>
                    <c:ptCount val="1"/>
                    <c:pt idx="0">
                      <c:v>Electricity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000" b="0" i="0" strike="noStrike">
                      <a:latin typeface="Franklin Gothic Medium" panose="020B0603020102020204" pitchFamily="34" charset="0"/>
                      <a:cs typeface="Arial" panose="020B0604020202020204" pitchFamily="34" charset="0"/>
                    </a:defRPr>
                  </a:pPr>
                  <a:endParaRPr lang="sr-Latn-R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{6469A952-5022-483B-A71C-1B66B1CE03E9}</c15:txfldGUID>
                      <c15:f>DATA!$A$63</c15:f>
                      <c15:dlblFieldTableCache>
                        <c:ptCount val="1"/>
                        <c:pt idx="0">
                          <c:v>Electricity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"/>
              <c:layout>
                <c:manualLayout>
                  <c:x val="1.2008094934434148E-3"/>
                  <c:y val="-4.3825171817772311E-3"/>
                </c:manualLayout>
              </c:layout>
              <c:tx>
                <c:strRef>
                  <c:f>DATA!$A$64</c:f>
                  <c:strCache>
                    <c:ptCount val="1"/>
                    <c:pt idx="0">
                      <c:v>Transport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000" b="0" i="0" strike="noStrike">
                      <a:latin typeface="Franklin Gothic Medium" panose="020B0603020102020204" pitchFamily="34" charset="0"/>
                      <a:cs typeface="Arial" panose="020B0604020202020204" pitchFamily="34" charset="0"/>
                    </a:defRPr>
                  </a:pPr>
                  <a:endParaRPr lang="sr-Latn-R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{B5259D6F-04A2-43D6-ACBF-EDC5E31BC4D7}</c15:txfldGUID>
                      <c15:f>DATA!$A$64</c15:f>
                      <c15:dlblFieldTableCache>
                        <c:ptCount val="1"/>
                        <c:pt idx="0">
                          <c:v>Transport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"/>
              <c:layout/>
              <c:tx>
                <c:strRef>
                  <c:f>DATA!$A$65</c:f>
                  <c:strCache>
                    <c:ptCount val="1"/>
                    <c:pt idx="0">
                      <c:v>Telecommunications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000" b="0" i="0" strike="noStrike">
                      <a:latin typeface="Franklin Gothic Medium" panose="020B0603020102020204" pitchFamily="34" charset="0"/>
                      <a:cs typeface="Arial" panose="020B0604020202020204" pitchFamily="34" charset="0"/>
                    </a:defRPr>
                  </a:pPr>
                  <a:endParaRPr lang="sr-Latn-R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{EC577795-B3FB-448D-A30F-EFDA9A609EE7}</c15:txfldGUID>
                      <c15:f>DATA!$A$65</c15:f>
                      <c15:dlblFieldTableCache>
                        <c:ptCount val="1"/>
                        <c:pt idx="0">
                          <c:v>Telecommunications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"/>
              <c:layout/>
              <c:tx>
                <c:strRef>
                  <c:f>DATA!$A$66</c:f>
                  <c:strCache>
                    <c:ptCount val="1"/>
                    <c:pt idx="0">
                      <c:v>Customs/trade regulations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000" b="0" i="0" strike="noStrike">
                      <a:latin typeface="Franklin Gothic Medium" panose="020B0603020102020204" pitchFamily="34" charset="0"/>
                      <a:cs typeface="Arial" panose="020B0604020202020204" pitchFamily="34" charset="0"/>
                    </a:defRPr>
                  </a:pPr>
                  <a:endParaRPr lang="sr-Latn-R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{2D6307F5-9F60-41AD-BE4E-3287F403BFD5}</c15:txfldGUID>
                      <c15:f>DATA!$A$66</c15:f>
                      <c15:dlblFieldTableCache>
                        <c:ptCount val="1"/>
                        <c:pt idx="0">
                          <c:v>Customs/trade regulations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"/>
              <c:layout/>
              <c:tx>
                <c:strRef>
                  <c:f>DATA!$A$67</c:f>
                  <c:strCache>
                    <c:ptCount val="1"/>
                    <c:pt idx="0">
                      <c:v>Access to land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000" b="0" i="0" strike="noStrike">
                      <a:latin typeface="Franklin Gothic Medium" panose="020B0603020102020204" pitchFamily="34" charset="0"/>
                      <a:cs typeface="Arial" panose="020B0604020202020204" pitchFamily="34" charset="0"/>
                    </a:defRPr>
                  </a:pPr>
                  <a:endParaRPr lang="sr-Latn-R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{292D3216-F144-42CD-908A-3B63E9E59F4C}</c15:txfldGUID>
                      <c15:f>DATA!$A$67</c15:f>
                      <c15:dlblFieldTableCache>
                        <c:ptCount val="1"/>
                        <c:pt idx="0">
                          <c:v>Access to land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"/>
              <c:layout>
                <c:manualLayout>
                  <c:x val="4.5707261856731265E-4"/>
                  <c:y val="-2.036773132757794E-4"/>
                </c:manualLayout>
              </c:layout>
              <c:tx>
                <c:strRef>
                  <c:f>DATA!$A$68</c:f>
                  <c:strCache>
                    <c:ptCount val="1"/>
                    <c:pt idx="0">
                      <c:v>Crime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000" b="0" i="0" strike="noStrike">
                      <a:latin typeface="Franklin Gothic Medium" panose="020B0603020102020204" pitchFamily="34" charset="0"/>
                      <a:cs typeface="Arial" panose="020B0604020202020204" pitchFamily="34" charset="0"/>
                    </a:defRPr>
                  </a:pPr>
                  <a:endParaRPr lang="sr-Latn-R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{3282A8CD-F8B1-4C7E-A32F-850CBB9A4467}</c15:txfldGUID>
                      <c15:f>DATA!$A$68</c15:f>
                      <c15:dlblFieldTableCache>
                        <c:ptCount val="1"/>
                        <c:pt idx="0">
                          <c:v>Crime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"/>
              <c:layout>
                <c:manualLayout>
                  <c:x val="-1.9124309462015644E-2"/>
                  <c:y val="3.1137621700485108E-2"/>
                </c:manualLayout>
              </c:layout>
              <c:tx>
                <c:strRef>
                  <c:f>DATA!$A$69</c:f>
                  <c:strCache>
                    <c:ptCount val="1"/>
                    <c:pt idx="0">
                      <c:v>Licences/permits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000" b="0" i="0" strike="noStrike">
                      <a:latin typeface="Franklin Gothic Medium" panose="020B0603020102020204" pitchFamily="34" charset="0"/>
                      <a:cs typeface="Arial" panose="020B0604020202020204" pitchFamily="34" charset="0"/>
                    </a:defRPr>
                  </a:pPr>
                  <a:endParaRPr lang="sr-Latn-R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{5FD51E2A-2914-4D19-BBA4-EE995CBF16E9}</c15:txfldGUID>
                      <c15:f>DATA!$A$69</c15:f>
                      <c15:dlblFieldTableCache>
                        <c:ptCount val="1"/>
                        <c:pt idx="0">
                          <c:v>Licences/permits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"/>
              <c:layout>
                <c:manualLayout>
                  <c:x val="-0.12027198721829838"/>
                  <c:y val="-2.3187296590033765E-2"/>
                </c:manualLayout>
              </c:layout>
              <c:tx>
                <c:strRef>
                  <c:f>DATA!$A$70</c:f>
                  <c:strCache>
                    <c:ptCount val="1"/>
                    <c:pt idx="0">
                      <c:v>Labour regulations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000" b="0" i="0" strike="noStrike">
                      <a:latin typeface="Franklin Gothic Medium" panose="020B0603020102020204" pitchFamily="34" charset="0"/>
                      <a:cs typeface="Arial" panose="020B0604020202020204" pitchFamily="34" charset="0"/>
                    </a:defRPr>
                  </a:pPr>
                  <a:endParaRPr lang="sr-Latn-R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{61FB4569-FAF1-4156-BABD-AD184D66B0C3}</c15:txfldGUID>
                      <c15:f>DATA!$A$70</c15:f>
                      <c15:dlblFieldTableCache>
                        <c:ptCount val="1"/>
                        <c:pt idx="0">
                          <c:v>Labour regulations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"/>
              <c:layout/>
              <c:tx>
                <c:strRef>
                  <c:f>DATA!$A$71</c:f>
                  <c:strCache>
                    <c:ptCount val="1"/>
                    <c:pt idx="0">
                      <c:v>Courts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000" b="0" i="0" strike="noStrike">
                      <a:latin typeface="Franklin Gothic Medium" panose="020B0603020102020204" pitchFamily="34" charset="0"/>
                      <a:cs typeface="Arial" panose="020B0604020202020204" pitchFamily="34" charset="0"/>
                    </a:defRPr>
                  </a:pPr>
                  <a:endParaRPr lang="sr-Latn-R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{8FD52545-4B60-4252-AD46-24B00B91DFAF}</c15:txfldGUID>
                      <c15:f>DATA!$A$71</c15:f>
                      <c15:dlblFieldTableCache>
                        <c:ptCount val="1"/>
                        <c:pt idx="0">
                          <c:v>Courts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i="0">
                    <a:latin typeface="Franklin Gothic Medium" panose="020B0603020102020204" pitchFamily="34" charset="0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DATA!$B$58:$B$71</c:f>
              <c:numCache>
                <c:formatCode>General</c:formatCode>
                <c:ptCount val="14"/>
                <c:pt idx="0">
                  <c:v>1.2002630000000001</c:v>
                </c:pt>
                <c:pt idx="1">
                  <c:v>0.97427189999999997</c:v>
                </c:pt>
                <c:pt idx="2">
                  <c:v>1.20478</c:v>
                </c:pt>
                <c:pt idx="3">
                  <c:v>1.0282899999999999</c:v>
                </c:pt>
                <c:pt idx="4">
                  <c:v>1.07054</c:v>
                </c:pt>
                <c:pt idx="5">
                  <c:v>0.94740389999999997</c:v>
                </c:pt>
                <c:pt idx="6">
                  <c:v>0.79754499999999995</c:v>
                </c:pt>
                <c:pt idx="7">
                  <c:v>0.72522560000000003</c:v>
                </c:pt>
                <c:pt idx="8">
                  <c:v>0.57302330000000001</c:v>
                </c:pt>
                <c:pt idx="9">
                  <c:v>0.65113160000000003</c:v>
                </c:pt>
                <c:pt idx="10">
                  <c:v>0.6578387</c:v>
                </c:pt>
                <c:pt idx="11">
                  <c:v>0.57158039999999999</c:v>
                </c:pt>
                <c:pt idx="12">
                  <c:v>0.57305649999999997</c:v>
                </c:pt>
                <c:pt idx="13">
                  <c:v>0.45410539999999999</c:v>
                </c:pt>
              </c:numCache>
            </c:numRef>
          </c:xVal>
          <c:yVal>
            <c:numRef>
              <c:f>DATA!$C$58:$C$71</c:f>
              <c:numCache>
                <c:formatCode>General</c:formatCode>
                <c:ptCount val="14"/>
                <c:pt idx="0">
                  <c:v>1.6003959999999999</c:v>
                </c:pt>
                <c:pt idx="1">
                  <c:v>1.4002600000000001</c:v>
                </c:pt>
                <c:pt idx="2">
                  <c:v>1.3874759999999999</c:v>
                </c:pt>
                <c:pt idx="3">
                  <c:v>1.2495130000000001</c:v>
                </c:pt>
                <c:pt idx="4">
                  <c:v>1.1986300000000001</c:v>
                </c:pt>
                <c:pt idx="5">
                  <c:v>1.191489</c:v>
                </c:pt>
                <c:pt idx="6">
                  <c:v>0.98896819999999996</c:v>
                </c:pt>
                <c:pt idx="7">
                  <c:v>0.97622109999999995</c:v>
                </c:pt>
                <c:pt idx="8">
                  <c:v>0.86676019999999998</c:v>
                </c:pt>
                <c:pt idx="9">
                  <c:v>0.81174900000000005</c:v>
                </c:pt>
                <c:pt idx="10">
                  <c:v>0.81241909999999995</c:v>
                </c:pt>
                <c:pt idx="11">
                  <c:v>0.78842319999999999</c:v>
                </c:pt>
                <c:pt idx="12">
                  <c:v>0.78327970000000002</c:v>
                </c:pt>
                <c:pt idx="13">
                  <c:v>0.68124589999999996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395632"/>
        <c:axId val="188396024"/>
      </c:scatterChart>
      <c:scatterChart>
        <c:scatterStyle val="smoothMarker"/>
        <c:varyColors val="0"/>
        <c:ser>
          <c:idx val="1"/>
          <c:order val="1"/>
          <c:marker>
            <c:symbol val="none"/>
          </c:marker>
          <c:dPt>
            <c:idx val="1"/>
            <c:bubble3D val="0"/>
            <c:spPr>
              <a:ln>
                <a:solidFill>
                  <a:schemeClr val="accent1">
                    <a:lumMod val="50000"/>
                  </a:schemeClr>
                </a:solidFill>
              </a:ln>
            </c:spPr>
          </c:dPt>
          <c:xVal>
            <c:numRef>
              <c:f>DATA!$F$4:$F$5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xVal>
          <c:yVal>
            <c:numRef>
              <c:f>DATA!$G$4:$G$5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395632"/>
        <c:axId val="188396024"/>
      </c:scatterChart>
      <c:valAx>
        <c:axId val="188395632"/>
        <c:scaling>
          <c:orientation val="minMax"/>
          <c:max val="2"/>
          <c:min val="0.4"/>
        </c:scaling>
        <c:delete val="0"/>
        <c:axPos val="b"/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noFill/>
                <a:latin typeface="Calibri"/>
                <a:ea typeface="Calibri"/>
                <a:cs typeface="Calibri"/>
              </a:defRPr>
            </a:pPr>
            <a:endParaRPr lang="sr-Latn-RS"/>
          </a:p>
        </c:txPr>
        <c:crossAx val="188396024"/>
        <c:crosses val="autoZero"/>
        <c:crossBetween val="midCat"/>
      </c:valAx>
      <c:valAx>
        <c:axId val="188396024"/>
        <c:scaling>
          <c:orientation val="minMax"/>
          <c:max val="2"/>
          <c:min val="0.4"/>
        </c:scaling>
        <c:delete val="0"/>
        <c:axPos val="l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>
                <a:noFill/>
              </a:defRPr>
            </a:pPr>
            <a:endParaRPr lang="sr-Latn-RS"/>
          </a:p>
        </c:txPr>
        <c:crossAx val="188395632"/>
        <c:crosses val="autoZero"/>
        <c:crossBetween val="midCat"/>
      </c:valAx>
    </c:plotArea>
    <c:plotVisOnly val="1"/>
    <c:dispBlanksAs val="gap"/>
    <c:showDLblsOverMax val="0"/>
  </c:chart>
  <c:spPr>
    <a:solidFill>
      <a:srgbClr val="FFFFFF"/>
    </a:solidFill>
    <a:ln>
      <a:noFill/>
    </a:ln>
  </c:sp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6490206802170662E-2"/>
          <c:y val="1.2162470722549815E-2"/>
          <c:w val="0.91502895629958725"/>
          <c:h val="0.88568168889202747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D77700"/>
              </a:solidFill>
              <a:ln>
                <a:noFill/>
              </a:ln>
            </c:spPr>
          </c:marke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11"/>
            <c:bubble3D val="0"/>
          </c:dPt>
          <c:dLbls>
            <c:dLbl>
              <c:idx val="0"/>
              <c:layout>
                <c:manualLayout>
                  <c:x val="-1.1939817151831286E-2"/>
                  <c:y val="1.498167438271605E-2"/>
                </c:manualLayout>
              </c:layout>
              <c:tx>
                <c:strRef>
                  <c:f>DATA!$A$58</c:f>
                  <c:strCache>
                    <c:ptCount val="1"/>
                    <c:pt idx="0">
                      <c:v>Corruption</c:v>
                    </c:pt>
                  </c:strCache>
                </c:strRef>
              </c:tx>
              <c:spPr>
                <a:ln w="19050">
                  <a:noFill/>
                  <a:prstDash val="sysDash"/>
                </a:ln>
              </c:spPr>
              <c:txPr>
                <a:bodyPr/>
                <a:lstStyle/>
                <a:p>
                  <a:pPr>
                    <a:defRPr sz="1000" b="0" i="0" strike="noStrike">
                      <a:solidFill>
                        <a:schemeClr val="tx1"/>
                      </a:solidFill>
                      <a:latin typeface="Franklin Gothic Medium" panose="020B0603020102020204" pitchFamily="34" charset="0"/>
                      <a:cs typeface="Arial" panose="020B0604020202020204" pitchFamily="34" charset="0"/>
                    </a:defRPr>
                  </a:pPr>
                  <a:endParaRPr lang="sr-Latn-R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{3A308E34-B174-4EB9-ADEC-0C67869E6918}</c15:txfldGUID>
                      <c15:f>DATA!$A$58</c15:f>
                      <c15:dlblFieldTableCache>
                        <c:ptCount val="1"/>
                        <c:pt idx="0">
                          <c:v>Corruption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"/>
              <c:layout>
                <c:manualLayout>
                  <c:x val="-3.998808121599641E-2"/>
                  <c:y val="-3.4205970293209875E-2"/>
                </c:manualLayout>
              </c:layout>
              <c:tx>
                <c:strRef>
                  <c:f>DATA!$A$59</c:f>
                  <c:strCache>
                    <c:ptCount val="1"/>
                    <c:pt idx="0">
                      <c:v>Skills</c:v>
                    </c:pt>
                  </c:strCache>
                </c:strRef>
              </c:tx>
              <c:spPr>
                <a:ln w="19050">
                  <a:noFill/>
                  <a:prstDash val="sysDash"/>
                </a:ln>
              </c:spPr>
              <c:txPr>
                <a:bodyPr/>
                <a:lstStyle/>
                <a:p>
                  <a:pPr>
                    <a:defRPr sz="1000" b="0" i="0" strike="noStrike">
                      <a:solidFill>
                        <a:schemeClr val="tx1"/>
                      </a:solidFill>
                      <a:latin typeface="Franklin Gothic Medium" panose="020B0603020102020204" pitchFamily="34" charset="0"/>
                      <a:cs typeface="Arial" panose="020B0604020202020204" pitchFamily="34" charset="0"/>
                    </a:defRPr>
                  </a:pPr>
                  <a:endParaRPr lang="sr-Latn-R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{BF5A06DB-AB6D-4C49-9BE7-B16EA82C28BB}</c15:txfldGUID>
                      <c15:f>DATA!$A$59</c15:f>
                      <c15:dlblFieldTableCache>
                        <c:ptCount val="1"/>
                        <c:pt idx="0">
                          <c:v>Skills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"/>
              <c:layout>
                <c:manualLayout>
                  <c:x val="-3.332584258314733E-2"/>
                  <c:y val="-8.2088675213675216E-2"/>
                </c:manualLayout>
              </c:layout>
              <c:tx>
                <c:strRef>
                  <c:f>DATA!$A$60</c:f>
                  <c:strCache>
                    <c:ptCount val="1"/>
                    <c:pt idx="0">
                      <c:v>Finance</c:v>
                    </c:pt>
                  </c:strCache>
                </c:strRef>
              </c:tx>
              <c:spPr>
                <a:ln w="19050">
                  <a:solidFill>
                    <a:srgbClr val="C0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000" b="0" i="0" strike="noStrike">
                      <a:solidFill>
                        <a:srgbClr val="C00000"/>
                      </a:solidFill>
                      <a:latin typeface="Franklin Gothic Medium" panose="020B0603020102020204" pitchFamily="34" charset="0"/>
                      <a:cs typeface="Arial" panose="020B0604020202020204" pitchFamily="34" charset="0"/>
                    </a:defRPr>
                  </a:pPr>
                  <a:endParaRPr lang="sr-Latn-R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{7A3C2B00-50A9-40D5-AF84-594CF006D097}</c15:txfldGUID>
                      <c15:f>DATA!$A$60</c15:f>
                      <c15:dlblFieldTableCache>
                        <c:ptCount val="1"/>
                        <c:pt idx="0">
                          <c:v>Finance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"/>
              <c:layout/>
              <c:tx>
                <c:strRef>
                  <c:f>DATA!$A$61</c:f>
                  <c:strCache>
                    <c:ptCount val="1"/>
                    <c:pt idx="0">
                      <c:v>Tax administration</c:v>
                    </c:pt>
                  </c:strCache>
                </c:strRef>
              </c:tx>
              <c:spPr>
                <a:ln>
                  <a:solidFill>
                    <a:srgbClr val="C0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000" b="0" i="0" strike="noStrike">
                      <a:solidFill>
                        <a:srgbClr val="C00000"/>
                      </a:solidFill>
                      <a:latin typeface="Franklin Gothic Medium" panose="020B0603020102020204" pitchFamily="34" charset="0"/>
                      <a:cs typeface="Arial" panose="020B0604020202020204" pitchFamily="34" charset="0"/>
                    </a:defRPr>
                  </a:pPr>
                  <a:endParaRPr lang="sr-Latn-R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{F11CF270-F8AF-4358-840A-97FD2FC6BA3E}</c15:txfldGUID>
                      <c15:f>DATA!$A$61</c15:f>
                      <c15:dlblFieldTableCache>
                        <c:ptCount val="1"/>
                        <c:pt idx="0">
                          <c:v>Tax administration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"/>
              <c:layout>
                <c:manualLayout>
                  <c:x val="-2.3716136631330979E-2"/>
                  <c:y val="4.6998215663580249E-2"/>
                </c:manualLayout>
              </c:layout>
              <c:tx>
                <c:strRef>
                  <c:f>DATA!$A$62</c:f>
                  <c:strCache>
                    <c:ptCount val="1"/>
                    <c:pt idx="0">
                      <c:v>Informal sector</c:v>
                    </c:pt>
                  </c:strCache>
                </c:strRef>
              </c:tx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000" b="0" i="0" strike="noStrike">
                      <a:solidFill>
                        <a:schemeClr val="tx1"/>
                      </a:solidFill>
                      <a:latin typeface="Franklin Gothic Medium" panose="020B0603020102020204" pitchFamily="34" charset="0"/>
                      <a:cs typeface="Arial" panose="020B0604020202020204" pitchFamily="34" charset="0"/>
                    </a:defRPr>
                  </a:pPr>
                  <a:endParaRPr lang="sr-Latn-R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{4B7F557A-41E1-4F9F-A7BC-F9D8292481A1}</c15:txfldGUID>
                      <c15:f>DATA!$A$62</c15:f>
                      <c15:dlblFieldTableCache>
                        <c:ptCount val="1"/>
                        <c:pt idx="0">
                          <c:v>Informal sector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"/>
              <c:layout/>
              <c:tx>
                <c:strRef>
                  <c:f>DATA!$A$63</c:f>
                  <c:strCache>
                    <c:ptCount val="1"/>
                    <c:pt idx="0">
                      <c:v>Electricity</c:v>
                    </c:pt>
                  </c:strCache>
                </c:strRef>
              </c:tx>
              <c:spPr>
                <a:ln>
                  <a:solidFill>
                    <a:srgbClr val="C00000"/>
                  </a:solidFill>
                  <a:prstDash val="sysDash"/>
                </a:ln>
              </c:spPr>
              <c:txPr>
                <a:bodyPr/>
                <a:lstStyle/>
                <a:p>
                  <a:pPr algn="ctr" rtl="0">
                    <a:defRPr lang="en-US" sz="1000" b="0" i="0" u="none" strike="noStrike" kern="1200" baseline="0">
                      <a:solidFill>
                        <a:srgbClr val="C00000"/>
                      </a:solidFill>
                      <a:latin typeface="Franklin Gothic Medium" panose="020B06030201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sr-Latn-R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{6361AC66-2056-4C01-AAFD-A6CC736F5E9A}</c15:txfldGUID>
                      <c15:f>DATA!$A$63</c15:f>
                      <c15:dlblFieldTableCache>
                        <c:ptCount val="1"/>
                        <c:pt idx="0">
                          <c:v>Electricity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"/>
              <c:layout>
                <c:manualLayout>
                  <c:x val="1.2008094934434148E-3"/>
                  <c:y val="-4.3825171817772311E-3"/>
                </c:manualLayout>
              </c:layout>
              <c:tx>
                <c:strRef>
                  <c:f>DATA!$A$64</c:f>
                  <c:strCache>
                    <c:ptCount val="1"/>
                    <c:pt idx="0">
                      <c:v>Transport</c:v>
                    </c:pt>
                  </c:strCache>
                </c:strRef>
              </c:tx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000" b="0" i="0" strike="noStrike">
                      <a:solidFill>
                        <a:schemeClr val="tx1"/>
                      </a:solidFill>
                      <a:latin typeface="Franklin Gothic Medium" panose="020B0603020102020204" pitchFamily="34" charset="0"/>
                      <a:cs typeface="Arial" panose="020B0604020202020204" pitchFamily="34" charset="0"/>
                    </a:defRPr>
                  </a:pPr>
                  <a:endParaRPr lang="sr-Latn-R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{8DC4430E-22D0-4FCA-AFDF-5EF2319A50F6}</c15:txfldGUID>
                      <c15:f>DATA!$A$64</c15:f>
                      <c15:dlblFieldTableCache>
                        <c:ptCount val="1"/>
                        <c:pt idx="0">
                          <c:v>Transport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"/>
              <c:layout>
                <c:manualLayout>
                  <c:x val="-0.18253426386967106"/>
                  <c:y val="-6.7841880341880346E-4"/>
                </c:manualLayout>
              </c:layout>
              <c:tx>
                <c:strRef>
                  <c:f>DATA!$A$65</c:f>
                  <c:strCache>
                    <c:ptCount val="1"/>
                    <c:pt idx="0">
                      <c:v>Telecommunications</c:v>
                    </c:pt>
                  </c:strCache>
                </c:strRef>
              </c:tx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000" b="0" i="0" strike="noStrike">
                      <a:solidFill>
                        <a:schemeClr val="tx1"/>
                      </a:solidFill>
                      <a:latin typeface="Franklin Gothic Medium" panose="020B0603020102020204" pitchFamily="34" charset="0"/>
                      <a:cs typeface="Arial" panose="020B0604020202020204" pitchFamily="34" charset="0"/>
                    </a:defRPr>
                  </a:pPr>
                  <a:endParaRPr lang="sr-Latn-R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{F8421400-7126-4946-989B-3F95AC721EAE}</c15:txfldGUID>
                      <c15:f>DATA!$A$65</c15:f>
                      <c15:dlblFieldTableCache>
                        <c:ptCount val="1"/>
                        <c:pt idx="0">
                          <c:v>Telecommunications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"/>
              <c:layout>
                <c:manualLayout>
                  <c:x val="-0.10478747310904848"/>
                  <c:y val="4.00267094017095E-2"/>
                </c:manualLayout>
              </c:layout>
              <c:tx>
                <c:strRef>
                  <c:f>DATA!$A$66</c:f>
                  <c:strCache>
                    <c:ptCount val="1"/>
                    <c:pt idx="0">
                      <c:v>Customs/trade regulations</c:v>
                    </c:pt>
                  </c:strCache>
                </c:strRef>
              </c:tx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000" b="0" i="0" strike="noStrike">
                      <a:solidFill>
                        <a:schemeClr val="tx1"/>
                      </a:solidFill>
                      <a:latin typeface="Franklin Gothic Medium" panose="020B0603020102020204" pitchFamily="34" charset="0"/>
                      <a:cs typeface="Arial" panose="020B0604020202020204" pitchFamily="34" charset="0"/>
                    </a:defRPr>
                  </a:pPr>
                  <a:endParaRPr lang="sr-Latn-R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{B8242FF2-3409-46C3-87B1-FA3FF3EC1428}</c15:txfldGUID>
                      <c15:f>DATA!$A$66</c15:f>
                      <c15:dlblFieldTableCache>
                        <c:ptCount val="1"/>
                        <c:pt idx="0">
                          <c:v>Customs/trade regulations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"/>
              <c:tx>
                <c:strRef>
                  <c:f>DATA!$A$67</c:f>
                  <c:strCache>
                    <c:ptCount val="1"/>
                    <c:pt idx="0">
                      <c:v>Access to land</c:v>
                    </c:pt>
                  </c:strCache>
                </c:strRef>
              </c:tx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000" b="0" i="0" strike="noStrike">
                      <a:solidFill>
                        <a:schemeClr val="tx1"/>
                      </a:solidFill>
                      <a:latin typeface="Franklin Gothic Medium" panose="020B0603020102020204" pitchFamily="34" charset="0"/>
                      <a:cs typeface="Arial" panose="020B0604020202020204" pitchFamily="34" charset="0"/>
                    </a:defRPr>
                  </a:pPr>
                  <a:endParaRPr lang="sr-Latn-R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{2D751467-0C78-4D17-B3CB-7A3B7DC4B5C1}</c15:txfldGUID>
                      <c15:f>DATA!$A$67</c15:f>
                      <c15:dlblFieldTableCache>
                        <c:ptCount val="1"/>
                        <c:pt idx="0">
                          <c:v>Access to land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"/>
              <c:layout>
                <c:manualLayout>
                  <c:x val="4.5707261856731265E-4"/>
                  <c:y val="-2.036773132757794E-4"/>
                </c:manualLayout>
              </c:layout>
              <c:tx>
                <c:strRef>
                  <c:f>DATA!$A$68</c:f>
                  <c:strCache>
                    <c:ptCount val="1"/>
                    <c:pt idx="0">
                      <c:v>Crime</c:v>
                    </c:pt>
                  </c:strCache>
                </c:strRef>
              </c:tx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000" b="0" i="0" strike="noStrike">
                      <a:solidFill>
                        <a:schemeClr val="tx1"/>
                      </a:solidFill>
                      <a:latin typeface="Franklin Gothic Medium" panose="020B0603020102020204" pitchFamily="34" charset="0"/>
                      <a:cs typeface="Arial" panose="020B0604020202020204" pitchFamily="34" charset="0"/>
                    </a:defRPr>
                  </a:pPr>
                  <a:endParaRPr lang="sr-Latn-R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{328E0840-8BB9-486B-8FB3-411162B79CA5}</c15:txfldGUID>
                      <c15:f>DATA!$A$68</c15:f>
                      <c15:dlblFieldTableCache>
                        <c:ptCount val="1"/>
                        <c:pt idx="0">
                          <c:v>Crime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"/>
              <c:layout>
                <c:manualLayout>
                  <c:x val="-1.9124309462015644E-2"/>
                  <c:y val="3.1137621700485108E-2"/>
                </c:manualLayout>
              </c:layout>
              <c:tx>
                <c:strRef>
                  <c:f>DATA!$A$69</c:f>
                  <c:strCache>
                    <c:ptCount val="1"/>
                    <c:pt idx="0">
                      <c:v>Licences/permits</c:v>
                    </c:pt>
                  </c:strCache>
                </c:strRef>
              </c:tx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000" b="0" i="0" strike="noStrike">
                      <a:solidFill>
                        <a:schemeClr val="tx1"/>
                      </a:solidFill>
                      <a:latin typeface="Franklin Gothic Medium" panose="020B0603020102020204" pitchFamily="34" charset="0"/>
                      <a:cs typeface="Arial" panose="020B0604020202020204" pitchFamily="34" charset="0"/>
                    </a:defRPr>
                  </a:pPr>
                  <a:endParaRPr lang="sr-Latn-R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{CE027297-D8C4-4EE3-B97F-3E10D15456FD}</c15:txfldGUID>
                      <c15:f>DATA!$A$69</c15:f>
                      <c15:dlblFieldTableCache>
                        <c:ptCount val="1"/>
                        <c:pt idx="0">
                          <c:v>Licences/permits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"/>
              <c:layout>
                <c:manualLayout>
                  <c:x val="-0.18119968993344174"/>
                  <c:y val="-6.9053418803418807E-3"/>
                </c:manualLayout>
              </c:layout>
              <c:tx>
                <c:strRef>
                  <c:f>DATA!$A$70</c:f>
                  <c:strCache>
                    <c:ptCount val="1"/>
                    <c:pt idx="0">
                      <c:v>Labour regulations</c:v>
                    </c:pt>
                  </c:strCache>
                </c:strRef>
              </c:tx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000" b="0" i="0" strike="noStrike">
                      <a:solidFill>
                        <a:schemeClr val="tx1"/>
                      </a:solidFill>
                      <a:latin typeface="Franklin Gothic Medium" panose="020B0603020102020204" pitchFamily="34" charset="0"/>
                      <a:cs typeface="Arial" panose="020B0604020202020204" pitchFamily="34" charset="0"/>
                    </a:defRPr>
                  </a:pPr>
                  <a:endParaRPr lang="sr-Latn-R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{F0E9135A-90A2-49B5-947D-25057E88F2D3}</c15:txfldGUID>
                      <c15:f>DATA!$A$70</c15:f>
                      <c15:dlblFieldTableCache>
                        <c:ptCount val="1"/>
                        <c:pt idx="0">
                          <c:v>Labour regulations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"/>
              <c:layout/>
              <c:tx>
                <c:strRef>
                  <c:f>DATA!$A$71</c:f>
                  <c:strCache>
                    <c:ptCount val="1"/>
                    <c:pt idx="0">
                      <c:v>Courts</c:v>
                    </c:pt>
                  </c:strCache>
                </c:strRef>
              </c:tx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000" b="0" i="0" strike="noStrike">
                      <a:solidFill>
                        <a:schemeClr val="tx1"/>
                      </a:solidFill>
                      <a:latin typeface="Franklin Gothic Medium" panose="020B0603020102020204" pitchFamily="34" charset="0"/>
                      <a:cs typeface="Arial" panose="020B0604020202020204" pitchFamily="34" charset="0"/>
                    </a:defRPr>
                  </a:pPr>
                  <a:endParaRPr lang="sr-Latn-R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{9EAD6610-7EAC-4F88-9B56-58E95FF0BEAF}</c15:txfldGUID>
                      <c15:f>DATA!$A$71</c15:f>
                      <c15:dlblFieldTableCache>
                        <c:ptCount val="1"/>
                        <c:pt idx="0">
                          <c:v>Courts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000" b="0" i="0">
                    <a:solidFill>
                      <a:schemeClr val="tx1"/>
                    </a:solidFill>
                    <a:latin typeface="Franklin Gothic Medium" panose="020B0603020102020204" pitchFamily="34" charset="0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DATA!$B$4:$B$17</c:f>
              <c:numCache>
                <c:formatCode>General</c:formatCode>
                <c:ptCount val="14"/>
                <c:pt idx="0">
                  <c:v>0.88830549999999997</c:v>
                </c:pt>
                <c:pt idx="1">
                  <c:v>0.92170649999999998</c:v>
                </c:pt>
                <c:pt idx="2">
                  <c:v>0.98840980000000001</c:v>
                </c:pt>
                <c:pt idx="3">
                  <c:v>1.195316</c:v>
                </c:pt>
                <c:pt idx="4">
                  <c:v>1.023558</c:v>
                </c:pt>
                <c:pt idx="5">
                  <c:v>0.86084139999999998</c:v>
                </c:pt>
                <c:pt idx="6">
                  <c:v>0.69448310000000002</c:v>
                </c:pt>
                <c:pt idx="7">
                  <c:v>0.74526999999999999</c:v>
                </c:pt>
                <c:pt idx="8">
                  <c:v>0.49647059999999998</c:v>
                </c:pt>
                <c:pt idx="9">
                  <c:v>0.37750820000000002</c:v>
                </c:pt>
                <c:pt idx="10">
                  <c:v>0.6567442</c:v>
                </c:pt>
                <c:pt idx="11">
                  <c:v>0.46819460000000002</c:v>
                </c:pt>
                <c:pt idx="12">
                  <c:v>0.86948440000000005</c:v>
                </c:pt>
                <c:pt idx="13">
                  <c:v>0.51923989999999998</c:v>
                </c:pt>
              </c:numCache>
            </c:numRef>
          </c:xVal>
          <c:yVal>
            <c:numRef>
              <c:f>DATA!$C$4:$C$17</c:f>
              <c:numCache>
                <c:formatCode>0.00</c:formatCode>
                <c:ptCount val="14"/>
                <c:pt idx="0">
                  <c:v>0.95087719999999998</c:v>
                </c:pt>
                <c:pt idx="1">
                  <c:v>1.017668</c:v>
                </c:pt>
                <c:pt idx="2">
                  <c:v>1.071672</c:v>
                </c:pt>
                <c:pt idx="3">
                  <c:v>1.3633219999999999</c:v>
                </c:pt>
                <c:pt idx="4">
                  <c:v>1.1398600000000001</c:v>
                </c:pt>
                <c:pt idx="5">
                  <c:v>1.099656</c:v>
                </c:pt>
                <c:pt idx="6">
                  <c:v>0.85958900000000005</c:v>
                </c:pt>
                <c:pt idx="7">
                  <c:v>1.0102040000000001</c:v>
                </c:pt>
                <c:pt idx="8">
                  <c:v>0.69337979999999999</c:v>
                </c:pt>
                <c:pt idx="9">
                  <c:v>0.50342469999999995</c:v>
                </c:pt>
                <c:pt idx="10">
                  <c:v>0.57337879999999997</c:v>
                </c:pt>
                <c:pt idx="11">
                  <c:v>0.52413790000000005</c:v>
                </c:pt>
                <c:pt idx="12">
                  <c:v>1.085324</c:v>
                </c:pt>
                <c:pt idx="13">
                  <c:v>0.69624569999999997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706000"/>
        <c:axId val="151933992"/>
      </c:scatterChart>
      <c:scatterChart>
        <c:scatterStyle val="smoothMarker"/>
        <c:varyColors val="0"/>
        <c:ser>
          <c:idx val="1"/>
          <c:order val="1"/>
          <c:marker>
            <c:symbol val="none"/>
          </c:marker>
          <c:dPt>
            <c:idx val="1"/>
            <c:bubble3D val="0"/>
            <c:spPr>
              <a:ln>
                <a:solidFill>
                  <a:schemeClr val="accent1">
                    <a:lumMod val="50000"/>
                  </a:schemeClr>
                </a:solidFill>
              </a:ln>
            </c:spPr>
          </c:dPt>
          <c:xVal>
            <c:numRef>
              <c:f>DATA!$F$4:$F$5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xVal>
          <c:yVal>
            <c:numRef>
              <c:f>DATA!$G$4:$G$5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706000"/>
        <c:axId val="151933992"/>
      </c:scatterChart>
      <c:valAx>
        <c:axId val="187706000"/>
        <c:scaling>
          <c:orientation val="minMax"/>
          <c:max val="2"/>
          <c:min val="0.4"/>
        </c:scaling>
        <c:delete val="0"/>
        <c:axPos val="b"/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noFill/>
                <a:latin typeface="Calibri"/>
                <a:ea typeface="Calibri"/>
                <a:cs typeface="Calibri"/>
              </a:defRPr>
            </a:pPr>
            <a:endParaRPr lang="sr-Latn-RS"/>
          </a:p>
        </c:txPr>
        <c:crossAx val="151933992"/>
        <c:crosses val="autoZero"/>
        <c:crossBetween val="midCat"/>
      </c:valAx>
      <c:valAx>
        <c:axId val="151933992"/>
        <c:scaling>
          <c:orientation val="minMax"/>
          <c:max val="2"/>
          <c:min val="0.4"/>
        </c:scaling>
        <c:delete val="0"/>
        <c:axPos val="l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>
                <a:noFill/>
              </a:defRPr>
            </a:pPr>
            <a:endParaRPr lang="sr-Latn-RS"/>
          </a:p>
        </c:txPr>
        <c:crossAx val="187706000"/>
        <c:crosses val="autoZero"/>
        <c:crossBetween val="midCat"/>
      </c:valAx>
    </c:plotArea>
    <c:plotVisOnly val="1"/>
    <c:dispBlanksAs val="gap"/>
    <c:showDLblsOverMax val="0"/>
  </c:chart>
  <c:spPr>
    <a:solidFill>
      <a:srgbClr val="FFFFFF"/>
    </a:solidFill>
    <a:ln>
      <a:noFill/>
    </a:ln>
  </c:sp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1"/>
          <c:spPr>
            <a:ln>
              <a:solidFill>
                <a:srgbClr val="002060"/>
              </a:solidFill>
            </a:ln>
          </c:spPr>
          <c:marker>
            <c:symbol val="none"/>
          </c:marker>
          <c:xVal>
            <c:numRef>
              <c:f>Sheet1!$A$19:$A$20</c:f>
              <c:numCache>
                <c:formatCode>General</c:formatCode>
                <c:ptCount val="2"/>
                <c:pt idx="0">
                  <c:v>0</c:v>
                </c:pt>
                <c:pt idx="1">
                  <c:v>4</c:v>
                </c:pt>
              </c:numCache>
            </c:numRef>
          </c:xVal>
          <c:yVal>
            <c:numRef>
              <c:f>Sheet1!$B$19:$B$20</c:f>
              <c:numCache>
                <c:formatCode>General</c:formatCode>
                <c:ptCount val="2"/>
                <c:pt idx="0">
                  <c:v>0</c:v>
                </c:pt>
                <c:pt idx="1">
                  <c:v>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712136"/>
        <c:axId val="150712528"/>
      </c:scatterChart>
      <c:scatterChart>
        <c:scatterStyle val="lineMarker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Croatia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D77700"/>
              </a:solidFill>
              <a:ln>
                <a:noFill/>
              </a:ln>
            </c:spPr>
          </c:marker>
          <c:dPt>
            <c:idx val="8"/>
            <c:bubble3D val="0"/>
          </c:dPt>
          <c:dPt>
            <c:idx val="11"/>
            <c:marker>
              <c:spPr>
                <a:noFill/>
                <a:ln>
                  <a:noFill/>
                </a:ln>
              </c:spPr>
            </c:marker>
            <c:bubble3D val="0"/>
          </c:dPt>
          <c:dLbls>
            <c:dLbl>
              <c:idx val="0"/>
              <c:layout>
                <c:manualLayout>
                  <c:x val="-5.5744262243659394E-2"/>
                  <c:y val="4.6074452402104032E-2"/>
                </c:manualLayout>
              </c:layout>
              <c:tx>
                <c:strRef>
                  <c:f>Sheet1!$C$2</c:f>
                  <c:strCache>
                    <c:ptCount val="1"/>
                    <c:pt idx="0">
                      <c:v>Electricity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000" b="0" i="0" strike="noStrike">
                      <a:latin typeface="Franklin Gothic Medium" panose="020B0603020102020204" pitchFamily="34" charset="0"/>
                    </a:defRPr>
                  </a:pPr>
                  <a:endParaRPr lang="sr-Latn-R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{AAF759CE-5B26-46A7-AD9E-382ECCFE11E2}</c15:txfldGUID>
                      <c15:f>Sheet1!$C$2</c15:f>
                      <c15:dlblFieldTableCache>
                        <c:ptCount val="1"/>
                        <c:pt idx="0">
                          <c:v>Electricity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"/>
              <c:layout>
                <c:manualLayout>
                  <c:x val="3.3611412283435478E-3"/>
                  <c:y val="4.2762750659314985E-3"/>
                </c:manualLayout>
              </c:layout>
              <c:tx>
                <c:strRef>
                  <c:f>Sheet1!$C$3</c:f>
                  <c:strCache>
                    <c:ptCount val="1"/>
                    <c:pt idx="0">
                      <c:v>Telecommunications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000" b="0" i="0" strike="noStrike">
                      <a:latin typeface="Franklin Gothic Medium" panose="020B0603020102020204" pitchFamily="34" charset="0"/>
                    </a:defRPr>
                  </a:pPr>
                  <a:endParaRPr lang="sr-Latn-R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{B9A244B3-49F2-487C-8D73-0FEDB467DC7E}</c15:txfldGUID>
                      <c15:f>Sheet1!$C$3</c15:f>
                      <c15:dlblFieldTableCache>
                        <c:ptCount val="1"/>
                        <c:pt idx="0">
                          <c:v>Telecommunications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"/>
              <c:layout>
                <c:manualLayout>
                  <c:x val="-2.6488900609841281E-2"/>
                  <c:y val="-4.2344768885953253E-2"/>
                </c:manualLayout>
              </c:layout>
              <c:tx>
                <c:strRef>
                  <c:f>Sheet1!$C$4</c:f>
                  <c:strCache>
                    <c:ptCount val="1"/>
                    <c:pt idx="0">
                      <c:v>Transport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000" b="0" i="0" strike="noStrike">
                      <a:latin typeface="Franklin Gothic Medium" panose="020B0603020102020204" pitchFamily="34" charset="0"/>
                    </a:defRPr>
                  </a:pPr>
                  <a:endParaRPr lang="sr-Latn-R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{4E399107-26E3-4239-AED2-9B38A8DBCA12}</c15:txfldGUID>
                      <c15:f>Sheet1!$C$4</c15:f>
                      <c15:dlblFieldTableCache>
                        <c:ptCount val="1"/>
                        <c:pt idx="0">
                          <c:v>Transport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"/>
              <c:layout>
                <c:manualLayout>
                  <c:x val="-0.10959338977010637"/>
                  <c:y val="-7.0220937924769869E-2"/>
                </c:manualLayout>
              </c:layout>
              <c:tx>
                <c:strRef>
                  <c:f>Sheet1!$C$5</c:f>
                  <c:strCache>
                    <c:ptCount val="1"/>
                    <c:pt idx="0">
                      <c:v>Customs/trade regulations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000" b="0" i="0" strike="noStrike">
                      <a:latin typeface="Franklin Gothic Medium" panose="020B0603020102020204" pitchFamily="34" charset="0"/>
                    </a:defRPr>
                  </a:pPr>
                  <a:endParaRPr lang="sr-Latn-R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{DB77A315-75F6-4DCF-AA4D-C285ECB87D47}</c15:txfldGUID>
                      <c15:f>Sheet1!$C$5</c15:f>
                      <c15:dlblFieldTableCache>
                        <c:ptCount val="1"/>
                        <c:pt idx="0">
                          <c:v>Customs/trade regulations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"/>
              <c:layout/>
              <c:tx>
                <c:strRef>
                  <c:f>Sheet1!$C$6</c:f>
                  <c:strCache>
                    <c:ptCount val="1"/>
                    <c:pt idx="0">
                      <c:v>Informal sector</c:v>
                    </c:pt>
                  </c:strCache>
                </c:strRef>
              </c:tx>
              <c:spPr>
                <a:ln>
                  <a:solidFill>
                    <a:srgbClr val="C0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000" b="0" i="0" strike="noStrike">
                      <a:solidFill>
                        <a:srgbClr val="C00000"/>
                      </a:solidFill>
                      <a:latin typeface="Franklin Gothic Medium" panose="020B0603020102020204" pitchFamily="34" charset="0"/>
                    </a:defRPr>
                  </a:pPr>
                  <a:endParaRPr lang="sr-Latn-R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{4AACAA90-EDA7-42B5-8F81-255AD1AA68CB}</c15:txfldGUID>
                      <c15:f>Sheet1!$C$6</c15:f>
                      <c15:dlblFieldTableCache>
                        <c:ptCount val="1"/>
                        <c:pt idx="0">
                          <c:v>Informal sector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"/>
              <c:layout/>
              <c:tx>
                <c:strRef>
                  <c:f>Sheet1!$C$7</c:f>
                  <c:strCache>
                    <c:ptCount val="1"/>
                    <c:pt idx="0">
                      <c:v>Access to land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000" b="0" i="0" strike="noStrike">
                      <a:latin typeface="Franklin Gothic Medium" panose="020B0603020102020204" pitchFamily="34" charset="0"/>
                    </a:defRPr>
                  </a:pPr>
                  <a:endParaRPr lang="sr-Latn-R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{3A44D55F-4451-47DC-8CA4-4EDE26416796}</c15:txfldGUID>
                      <c15:f>Sheet1!$C$7</c15:f>
                      <c15:dlblFieldTableCache>
                        <c:ptCount val="1"/>
                        <c:pt idx="0">
                          <c:v>Access to land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"/>
              <c:layout/>
              <c:tx>
                <c:strRef>
                  <c:f>Sheet1!$C$8</c:f>
                  <c:strCache>
                    <c:ptCount val="1"/>
                    <c:pt idx="0">
                      <c:v>Courts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000" b="0" i="0" strike="noStrike">
                      <a:latin typeface="Franklin Gothic Medium" panose="020B0603020102020204" pitchFamily="34" charset="0"/>
                    </a:defRPr>
                  </a:pPr>
                  <a:endParaRPr lang="sr-Latn-R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{2A45C6E0-6CF0-47DE-BACE-72B87FD56F18}</c15:txfldGUID>
                      <c15:f>Sheet1!$C$8</c15:f>
                      <c15:dlblFieldTableCache>
                        <c:ptCount val="1"/>
                        <c:pt idx="0">
                          <c:v>Courts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"/>
              <c:layout/>
              <c:tx>
                <c:strRef>
                  <c:f>Sheet1!$C$9</c:f>
                  <c:strCache>
                    <c:ptCount val="1"/>
                    <c:pt idx="0">
                      <c:v>Crime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000" b="0" i="0" strike="noStrike">
                      <a:latin typeface="Franklin Gothic Medium" panose="020B0603020102020204" pitchFamily="34" charset="0"/>
                    </a:defRPr>
                  </a:pPr>
                  <a:endParaRPr lang="sr-Latn-R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{26B1715D-D039-4D9C-8605-8C17CD3695CA}</c15:txfldGUID>
                      <c15:f>Sheet1!$C$9</c15:f>
                      <c15:dlblFieldTableCache>
                        <c:ptCount val="1"/>
                        <c:pt idx="0">
                          <c:v>Crime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/>
              <c:tx>
                <c:strRef>
                  <c:f>Sheet1!$C$11</c:f>
                  <c:strCache>
                    <c:ptCount val="1"/>
                    <c:pt idx="0">
                      <c:v>Tax administration</c:v>
                    </c:pt>
                  </c:strCache>
                </c:strRef>
              </c:tx>
              <c:spPr>
                <a:ln>
                  <a:solidFill>
                    <a:srgbClr val="C0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000" b="0" i="0" strike="noStrike">
                      <a:solidFill>
                        <a:srgbClr val="C00000"/>
                      </a:solidFill>
                      <a:latin typeface="Franklin Gothic Medium" panose="020B0603020102020204" pitchFamily="34" charset="0"/>
                    </a:defRPr>
                  </a:pPr>
                  <a:endParaRPr lang="sr-Latn-R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{0F42D326-BDE6-4447-B6EE-F2D161FF3728}</c15:txfldGUID>
                      <c15:f>Sheet1!$C$11</c15:f>
                      <c15:dlblFieldTableCache>
                        <c:ptCount val="1"/>
                        <c:pt idx="0">
                          <c:v>Tax administration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"/>
              <c:layout>
                <c:manualLayout>
                  <c:x val="-6.0603939498586563E-2"/>
                  <c:y val="7.1796407685902522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strike="noStrike">
                        <a:latin typeface="Franklin Gothic Medium" panose="020B0603020102020204" pitchFamily="34" charset="0"/>
                      </a:defRPr>
                    </a:pPr>
                    <a:r>
                      <a:rPr lang="en-US" dirty="0"/>
                      <a:t>Licenses</a:t>
                    </a:r>
                    <a:r>
                      <a:rPr lang="en-US" dirty="0" smtClean="0"/>
                      <a:t>/</a:t>
                    </a:r>
                  </a:p>
                  <a:p>
                    <a:pPr>
                      <a:defRPr sz="1000" b="0" i="0" strike="noStrike">
                        <a:latin typeface="Franklin Gothic Medium" panose="020B0603020102020204" pitchFamily="34" charset="0"/>
                      </a:defRPr>
                    </a:pPr>
                    <a:r>
                      <a:rPr lang="en-US" dirty="0" smtClean="0"/>
                      <a:t>permits</a:t>
                    </a:r>
                    <a:endParaRPr lang="en-US" dirty="0"/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/>
              <c:tx>
                <c:strRef>
                  <c:f>Sheet1!$C$14</c:f>
                  <c:strCache>
                    <c:ptCount val="1"/>
                    <c:pt idx="0">
                      <c:v>Corruption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000" b="0" i="0" strike="noStrike">
                      <a:latin typeface="Franklin Gothic Medium" panose="020B0603020102020204" pitchFamily="34" charset="0"/>
                    </a:defRPr>
                  </a:pPr>
                  <a:endParaRPr lang="sr-Latn-R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{7E65CB65-30B8-465C-A984-42E8B671C0BF}</c15:txfldGUID>
                      <c15:f>Sheet1!$C$14</c15:f>
                      <c15:dlblFieldTableCache>
                        <c:ptCount val="1"/>
                        <c:pt idx="0">
                          <c:v>Corruption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"/>
              <c:layout>
                <c:manualLayout>
                  <c:x val="-1.3448594985697459E-3"/>
                  <c:y val="3.7109375E-4"/>
                </c:manualLayout>
              </c:layout>
              <c:tx>
                <c:strRef>
                  <c:f>Sheet1!$C$15</c:f>
                  <c:strCache>
                    <c:ptCount val="1"/>
                    <c:pt idx="0">
                      <c:v>Finance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000" b="0" i="0" strike="noStrike">
                      <a:latin typeface="Franklin Gothic Medium" panose="020B0603020102020204" pitchFamily="34" charset="0"/>
                    </a:defRPr>
                  </a:pPr>
                  <a:endParaRPr lang="sr-Latn-R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{8F6AFC0D-DF64-4DD8-BA6E-F5305CB22026}</c15:txfldGUID>
                      <c15:f>Sheet1!$C$15</c15:f>
                      <c15:dlblFieldTableCache>
                        <c:ptCount val="1"/>
                        <c:pt idx="0">
                          <c:v>Finance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pPr>
                      <a:defRPr sz="1000" b="0" i="0" strike="noStrike">
                        <a:latin typeface="Franklin Gothic Medium" panose="020B0603020102020204" pitchFamily="34" charset="0"/>
                      </a:defRPr>
                    </a:pPr>
                    <a:r>
                      <a:rPr lang="en-US" dirty="0" err="1"/>
                      <a:t>Labour</a:t>
                    </a:r>
                    <a:r>
                      <a:rPr lang="en-US" dirty="0"/>
                      <a:t> </a:t>
                    </a:r>
                    <a:endParaRPr lang="en-US" dirty="0" smtClean="0"/>
                  </a:p>
                  <a:p>
                    <a:pPr>
                      <a:defRPr sz="1000" b="0" i="0" strike="noStrike">
                        <a:latin typeface="Franklin Gothic Medium" panose="020B0603020102020204" pitchFamily="34" charset="0"/>
                      </a:defRPr>
                    </a:pPr>
                    <a:r>
                      <a:rPr lang="en-US" dirty="0" smtClean="0"/>
                      <a:t>regulations</a:t>
                    </a:r>
                    <a:endParaRPr lang="en-US" dirty="0"/>
                  </a:p>
                </c:rich>
              </c:tx>
              <c:spPr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tx>
                <c:strRef>
                  <c:f>Sheet1!$C$17</c:f>
                  <c:strCache>
                    <c:ptCount val="1"/>
                    <c:pt idx="0">
                      <c:v>Skills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000" b="0" i="0" strike="noStrike">
                      <a:latin typeface="Franklin Gothic Medium" panose="020B0603020102020204" pitchFamily="34" charset="0"/>
                    </a:defRPr>
                  </a:pPr>
                  <a:endParaRPr lang="sr-Latn-R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{6829A3DD-54DE-48F3-88FF-C1D59F7F99E2}</c15:txfldGUID>
                      <c15:f>Sheet1!$C$17</c15:f>
                      <c15:dlblFieldTableCache>
                        <c:ptCount val="1"/>
                        <c:pt idx="0">
                          <c:v>Skills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Franklin Gothic Medium" panose="020B06030201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Sheet1!$B$2:$B$17</c:f>
              <c:numCache>
                <c:formatCode>General</c:formatCode>
                <c:ptCount val="16"/>
                <c:pt idx="0">
                  <c:v>0.93159409999999998</c:v>
                </c:pt>
                <c:pt idx="1">
                  <c:v>0.37831179999999998</c:v>
                </c:pt>
                <c:pt idx="2">
                  <c:v>0.52663190000000004</c:v>
                </c:pt>
                <c:pt idx="3">
                  <c:v>0.41838150000000002</c:v>
                </c:pt>
                <c:pt idx="4">
                  <c:v>1.6351230000000001</c:v>
                </c:pt>
                <c:pt idx="5">
                  <c:v>0.19232730000000001</c:v>
                </c:pt>
                <c:pt idx="6">
                  <c:v>1.0046949999999999</c:v>
                </c:pt>
                <c:pt idx="7">
                  <c:v>0.73373759999999999</c:v>
                </c:pt>
                <c:pt idx="8">
                  <c:v>3.1536599999999999</c:v>
                </c:pt>
                <c:pt idx="9">
                  <c:v>1.6144700000000001</c:v>
                </c:pt>
                <c:pt idx="10">
                  <c:v>0.33559810000000001</c:v>
                </c:pt>
                <c:pt idx="11">
                  <c:v>1.25512</c:v>
                </c:pt>
                <c:pt idx="12">
                  <c:v>1.3988719999999999</c:v>
                </c:pt>
                <c:pt idx="13">
                  <c:v>1.8182240000000001</c:v>
                </c:pt>
                <c:pt idx="14">
                  <c:v>1.09934</c:v>
                </c:pt>
                <c:pt idx="15">
                  <c:v>0.58223429999999998</c:v>
                </c:pt>
              </c:numCache>
            </c:numRef>
          </c:xVal>
          <c:yVal>
            <c:numRef>
              <c:f>Sheet1!$A$2:$A$17</c:f>
              <c:numCache>
                <c:formatCode>General</c:formatCode>
                <c:ptCount val="16"/>
                <c:pt idx="0">
                  <c:v>0.78582240000000003</c:v>
                </c:pt>
                <c:pt idx="1">
                  <c:v>0.34370099999999998</c:v>
                </c:pt>
                <c:pt idx="2">
                  <c:v>0.73175100000000004</c:v>
                </c:pt>
                <c:pt idx="3">
                  <c:v>0.89665640000000002</c:v>
                </c:pt>
                <c:pt idx="4">
                  <c:v>2.5075270000000001</c:v>
                </c:pt>
                <c:pt idx="5">
                  <c:v>0.32636110000000002</c:v>
                </c:pt>
                <c:pt idx="6">
                  <c:v>1.359764</c:v>
                </c:pt>
                <c:pt idx="7">
                  <c:v>0.9857591</c:v>
                </c:pt>
                <c:pt idx="8">
                  <c:v>3.8680889999999999</c:v>
                </c:pt>
                <c:pt idx="9">
                  <c:v>1.9491909999999999</c:v>
                </c:pt>
                <c:pt idx="10">
                  <c:v>0.92557690000000004</c:v>
                </c:pt>
                <c:pt idx="11">
                  <c:v>1.240615</c:v>
                </c:pt>
                <c:pt idx="12">
                  <c:v>1.5448630000000001</c:v>
                </c:pt>
                <c:pt idx="13">
                  <c:v>1.588306</c:v>
                </c:pt>
                <c:pt idx="14">
                  <c:v>1.5909120000000001</c:v>
                </c:pt>
                <c:pt idx="15">
                  <c:v>1.254419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712136"/>
        <c:axId val="150712528"/>
      </c:scatterChart>
      <c:valAx>
        <c:axId val="150712136"/>
        <c:scaling>
          <c:orientation val="minMax"/>
          <c:max val="3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>
                <a:noFill/>
              </a:defRPr>
            </a:pPr>
            <a:endParaRPr lang="sr-Latn-RS"/>
          </a:p>
        </c:txPr>
        <c:crossAx val="150712528"/>
        <c:crosses val="autoZero"/>
        <c:crossBetween val="midCat"/>
      </c:valAx>
      <c:valAx>
        <c:axId val="150712528"/>
        <c:scaling>
          <c:orientation val="minMax"/>
          <c:max val="3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sr-Latn-RS"/>
          </a:p>
        </c:txPr>
        <c:crossAx val="15071213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512A8C-FB64-46E8-A58F-F61FCA6542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669A97E-94B8-416D-8A25-C15CCB9F3E8E}">
      <dgm:prSet custT="1"/>
      <dgm:spPr>
        <a:solidFill>
          <a:schemeClr val="accent5">
            <a:alpha val="90000"/>
          </a:schemeClr>
        </a:solidFill>
        <a:ln>
          <a:noFill/>
        </a:ln>
      </dgm:spPr>
      <dgm:t>
        <a:bodyPr/>
        <a:lstStyle/>
        <a:p>
          <a:r>
            <a:rPr lang="en-GB" sz="1800" b="0" i="0" dirty="0" smtClean="0">
              <a:solidFill>
                <a:schemeClr val="tx1"/>
              </a:solidFill>
              <a:latin typeface="Franklin Gothic Medium"/>
              <a:ea typeface="+mn-ea"/>
              <a:cs typeface="Franklin Gothic Medium"/>
            </a:rPr>
            <a:t>Innovation goes well </a:t>
          </a:r>
          <a:r>
            <a:rPr lang="en-GB" sz="1800" b="0" i="0" dirty="0" smtClean="0">
              <a:solidFill>
                <a:schemeClr val="accent1"/>
              </a:solidFill>
              <a:latin typeface="Franklin Gothic Medium"/>
              <a:ea typeface="+mn-ea"/>
              <a:cs typeface="Franklin Gothic Medium"/>
            </a:rPr>
            <a:t>beyond R&amp;D</a:t>
          </a:r>
          <a:r>
            <a:rPr lang="en-GB" sz="1800" b="0" i="0" dirty="0" smtClean="0">
              <a:solidFill>
                <a:schemeClr val="tx1"/>
              </a:solidFill>
              <a:latin typeface="Franklin Gothic Medium"/>
              <a:ea typeface="+mn-ea"/>
              <a:cs typeface="Franklin Gothic Medium"/>
            </a:rPr>
            <a:t> in high-tech sectors</a:t>
          </a:r>
        </a:p>
      </dgm:t>
    </dgm:pt>
    <dgm:pt modelId="{B03B8FEA-A51F-468A-94AD-DD44221B0FB1}" type="parTrans" cxnId="{2E3FE91C-5A60-4DC0-BC4D-EDCBC8D133D5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9719EFEE-8907-470A-B88F-4F55910886A1}" type="sibTrans" cxnId="{2E3FE91C-5A60-4DC0-BC4D-EDCBC8D133D5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BE6A8CC5-24C8-4021-AA95-A3591C49DCBF}">
      <dgm:prSet custT="1"/>
      <dgm:spPr>
        <a:solidFill>
          <a:srgbClr val="EDE4E5">
            <a:alpha val="90000"/>
          </a:srgbClr>
        </a:solidFill>
        <a:ln>
          <a:noFill/>
        </a:ln>
      </dgm:spPr>
      <dgm:t>
        <a:bodyPr/>
        <a:lstStyle/>
        <a:p>
          <a:r>
            <a:rPr lang="en-GB" sz="1800" b="0" i="0" dirty="0" smtClean="0">
              <a:solidFill>
                <a:srgbClr val="000000"/>
              </a:solidFill>
              <a:latin typeface="Franklin Gothic Medium"/>
              <a:ea typeface="+mn-ea"/>
              <a:cs typeface="Franklin Gothic Medium"/>
            </a:rPr>
            <a:t>Products and production processes </a:t>
          </a:r>
          <a:r>
            <a:rPr lang="en-GB" sz="1800" b="0" i="0" dirty="0" smtClean="0">
              <a:solidFill>
                <a:schemeClr val="accent1"/>
              </a:solidFill>
              <a:latin typeface="Franklin Gothic Medium"/>
              <a:ea typeface="+mn-ea"/>
              <a:cs typeface="Franklin Gothic Medium"/>
            </a:rPr>
            <a:t>new to the firm</a:t>
          </a:r>
          <a:endParaRPr lang="en-GB" sz="1800" b="0" i="0" dirty="0">
            <a:solidFill>
              <a:schemeClr val="accent1"/>
            </a:solidFill>
            <a:latin typeface="Franklin Gothic Medium"/>
            <a:ea typeface="+mn-ea"/>
            <a:cs typeface="Franklin Gothic Medium"/>
          </a:endParaRPr>
        </a:p>
      </dgm:t>
    </dgm:pt>
    <dgm:pt modelId="{C9F1153C-4D03-4F2D-A7B6-09A55E56757A}" type="parTrans" cxnId="{E50B9EA5-7C8D-4183-B526-BBA437B9EADB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B9A43F5C-440D-4916-9477-F1D67969616B}" type="sibTrans" cxnId="{E50B9EA5-7C8D-4183-B526-BBA437B9EADB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5E903167-D41F-48D1-AAA4-AFF41DA73211}">
      <dgm:prSet custT="1"/>
      <dgm:spPr>
        <a:solidFill>
          <a:srgbClr val="EDE4E5">
            <a:alpha val="90000"/>
          </a:srgbClr>
        </a:solidFill>
        <a:ln>
          <a:noFill/>
        </a:ln>
      </dgm:spPr>
      <dgm:t>
        <a:bodyPr/>
        <a:lstStyle/>
        <a:p>
          <a:r>
            <a:rPr lang="en-GB" sz="1800" b="0" i="0" dirty="0" smtClean="0">
              <a:solidFill>
                <a:srgbClr val="000000"/>
              </a:solidFill>
              <a:latin typeface="Franklin Gothic Medium"/>
              <a:ea typeface="+mn-ea"/>
              <a:cs typeface="Franklin Gothic Medium"/>
            </a:rPr>
            <a:t>Firms need to </a:t>
          </a:r>
          <a:r>
            <a:rPr lang="en-GB" sz="1800" b="0" i="0" dirty="0" smtClean="0">
              <a:solidFill>
                <a:srgbClr val="083773"/>
              </a:solidFill>
              <a:latin typeface="Franklin Gothic Medium"/>
              <a:ea typeface="+mn-ea"/>
              <a:cs typeface="Franklin Gothic Medium"/>
            </a:rPr>
            <a:t>Adopt, Adapt</a:t>
          </a:r>
          <a:r>
            <a:rPr lang="en-GB" sz="1800" b="0" i="0" dirty="0" smtClean="0">
              <a:solidFill>
                <a:srgbClr val="000000"/>
              </a:solidFill>
              <a:latin typeface="Franklin Gothic Medium"/>
              <a:ea typeface="+mn-ea"/>
              <a:cs typeface="Franklin Gothic Medium"/>
            </a:rPr>
            <a:t> and </a:t>
          </a:r>
          <a:r>
            <a:rPr lang="en-GB" sz="1800" b="0" i="0" dirty="0" smtClean="0">
              <a:solidFill>
                <a:srgbClr val="083773"/>
              </a:solidFill>
              <a:latin typeface="Franklin Gothic Medium"/>
              <a:ea typeface="+mn-ea"/>
              <a:cs typeface="Franklin Gothic Medium"/>
            </a:rPr>
            <a:t>Advance</a:t>
          </a:r>
          <a:r>
            <a:rPr lang="en-GB" sz="1800" b="0" i="0" dirty="0" smtClean="0">
              <a:solidFill>
                <a:srgbClr val="000000"/>
              </a:solidFill>
              <a:latin typeface="Franklin Gothic Medium"/>
              <a:ea typeface="+mn-ea"/>
              <a:cs typeface="Franklin Gothic Medium"/>
            </a:rPr>
            <a:t> towards technological frontier</a:t>
          </a:r>
          <a:endParaRPr lang="en-GB" sz="1800" b="0" i="0" dirty="0">
            <a:solidFill>
              <a:srgbClr val="000000"/>
            </a:solidFill>
            <a:latin typeface="Franklin Gothic Medium"/>
            <a:ea typeface="+mn-ea"/>
            <a:cs typeface="Franklin Gothic Medium"/>
          </a:endParaRPr>
        </a:p>
      </dgm:t>
    </dgm:pt>
    <dgm:pt modelId="{CD53CF9C-F817-4942-AEC1-31BAA02BAB0F}" type="parTrans" cxnId="{78E41BF8-7F31-4F68-BDCB-7D8F441A4C6D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E29B7603-9960-47DF-B9D4-339ADB564B0B}" type="sibTrans" cxnId="{78E41BF8-7F31-4F68-BDCB-7D8F441A4C6D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F4648FF6-FEE8-472A-915B-172C6F1662E6}">
      <dgm:prSet phldrT="[Text]" custT="1"/>
      <dgm:spPr>
        <a:solidFill>
          <a:schemeClr val="accent5">
            <a:alpha val="91000"/>
          </a:schemeClr>
        </a:solidFill>
        <a:ln>
          <a:noFill/>
        </a:ln>
      </dgm:spPr>
      <dgm:t>
        <a:bodyPr/>
        <a:lstStyle/>
        <a:p>
          <a:r>
            <a:rPr lang="en-GB" sz="1800" b="0" i="0" dirty="0" smtClean="0">
              <a:solidFill>
                <a:schemeClr val="tx1"/>
              </a:solidFill>
              <a:latin typeface="Franklin Gothic Medium"/>
              <a:ea typeface="+mn-ea"/>
              <a:cs typeface="Franklin Gothic Medium"/>
            </a:rPr>
            <a:t>Innovation = improving productivity within firms</a:t>
          </a:r>
          <a:endParaRPr lang="en-GB" sz="1800" b="0" i="0" dirty="0">
            <a:solidFill>
              <a:schemeClr val="tx1"/>
            </a:solidFill>
            <a:latin typeface="Franklin Gothic Medium"/>
            <a:cs typeface="Franklin Gothic Medium"/>
          </a:endParaRPr>
        </a:p>
      </dgm:t>
    </dgm:pt>
    <dgm:pt modelId="{52E7B23E-7B51-433F-B144-A1005C70AEE0}" type="sibTrans" cxnId="{62B03E30-5DCA-4EE7-A6A5-01D09540C4E2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2FC77196-25FD-4B7D-84F3-5F1FBDD8B147}" type="parTrans" cxnId="{62B03E30-5DCA-4EE7-A6A5-01D09540C4E2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ECA6CB47-4980-44DB-AA23-205975C70879}" type="pres">
      <dgm:prSet presAssocID="{0A512A8C-FB64-46E8-A58F-F61FCA6542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CC17F8B-E267-4FF4-8113-C129F7356555}" type="pres">
      <dgm:prSet presAssocID="{F4648FF6-FEE8-472A-915B-172C6F1662E6}" presName="parentText" presStyleLbl="node1" presStyleIdx="0" presStyleCnt="4" custScaleY="72827" custLinFactNeighborX="27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AF76D06A-1D1F-48C2-984C-D5B87F872355}" type="pres">
      <dgm:prSet presAssocID="{52E7B23E-7B51-433F-B144-A1005C70AEE0}" presName="spacer" presStyleCnt="0"/>
      <dgm:spPr/>
      <dgm:t>
        <a:bodyPr/>
        <a:lstStyle/>
        <a:p>
          <a:endParaRPr lang="en-US"/>
        </a:p>
      </dgm:t>
    </dgm:pt>
    <dgm:pt modelId="{0EE3CD6C-ECD8-491C-94E9-C12B4055715F}" type="pres">
      <dgm:prSet presAssocID="{2669A97E-94B8-416D-8A25-C15CCB9F3E8E}" presName="parentText" presStyleLbl="node1" presStyleIdx="1" presStyleCnt="4" custScaleY="72827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BE7A90B6-2023-41DF-8252-0DB2B5CBBFE8}" type="pres">
      <dgm:prSet presAssocID="{9719EFEE-8907-470A-B88F-4F55910886A1}" presName="spacer" presStyleCnt="0"/>
      <dgm:spPr/>
      <dgm:t>
        <a:bodyPr/>
        <a:lstStyle/>
        <a:p>
          <a:endParaRPr lang="en-US"/>
        </a:p>
      </dgm:t>
    </dgm:pt>
    <dgm:pt modelId="{A11AFB28-72A9-44BF-B0A8-A965639D2CD9}" type="pres">
      <dgm:prSet presAssocID="{BE6A8CC5-24C8-4021-AA95-A3591C49DCBF}" presName="parentText" presStyleLbl="node1" presStyleIdx="2" presStyleCnt="4" custScaleY="72827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1A11949F-3EA7-457B-B552-C65D6E5ED98C}" type="pres">
      <dgm:prSet presAssocID="{B9A43F5C-440D-4916-9477-F1D67969616B}" presName="spacer" presStyleCnt="0"/>
      <dgm:spPr/>
      <dgm:t>
        <a:bodyPr/>
        <a:lstStyle/>
        <a:p>
          <a:endParaRPr lang="en-US"/>
        </a:p>
      </dgm:t>
    </dgm:pt>
    <dgm:pt modelId="{D299A595-6FC7-46B6-8620-FE177492B542}" type="pres">
      <dgm:prSet presAssocID="{5E903167-D41F-48D1-AAA4-AFF41DA73211}" presName="parentText" presStyleLbl="node1" presStyleIdx="3" presStyleCnt="4" custScaleY="72827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</dgm:ptLst>
  <dgm:cxnLst>
    <dgm:cxn modelId="{EC341575-24F1-42D5-B6F7-E70D0C52F40A}" type="presOf" srcId="{2669A97E-94B8-416D-8A25-C15CCB9F3E8E}" destId="{0EE3CD6C-ECD8-491C-94E9-C12B4055715F}" srcOrd="0" destOrd="0" presId="urn:microsoft.com/office/officeart/2005/8/layout/vList2"/>
    <dgm:cxn modelId="{4984317E-5133-47FB-B629-A35F63D5CEDE}" type="presOf" srcId="{F4648FF6-FEE8-472A-915B-172C6F1662E6}" destId="{2CC17F8B-E267-4FF4-8113-C129F7356555}" srcOrd="0" destOrd="0" presId="urn:microsoft.com/office/officeart/2005/8/layout/vList2"/>
    <dgm:cxn modelId="{61034581-5378-47AC-AD0E-64CFF31B6E40}" type="presOf" srcId="{0A512A8C-FB64-46E8-A58F-F61FCA654280}" destId="{ECA6CB47-4980-44DB-AA23-205975C70879}" srcOrd="0" destOrd="0" presId="urn:microsoft.com/office/officeart/2005/8/layout/vList2"/>
    <dgm:cxn modelId="{F5A760FF-4E7A-422F-A9B0-C35A42C80926}" type="presOf" srcId="{5E903167-D41F-48D1-AAA4-AFF41DA73211}" destId="{D299A595-6FC7-46B6-8620-FE177492B542}" srcOrd="0" destOrd="0" presId="urn:microsoft.com/office/officeart/2005/8/layout/vList2"/>
    <dgm:cxn modelId="{78E41BF8-7F31-4F68-BDCB-7D8F441A4C6D}" srcId="{0A512A8C-FB64-46E8-A58F-F61FCA654280}" destId="{5E903167-D41F-48D1-AAA4-AFF41DA73211}" srcOrd="3" destOrd="0" parTransId="{CD53CF9C-F817-4942-AEC1-31BAA02BAB0F}" sibTransId="{E29B7603-9960-47DF-B9D4-339ADB564B0B}"/>
    <dgm:cxn modelId="{62B03E30-5DCA-4EE7-A6A5-01D09540C4E2}" srcId="{0A512A8C-FB64-46E8-A58F-F61FCA654280}" destId="{F4648FF6-FEE8-472A-915B-172C6F1662E6}" srcOrd="0" destOrd="0" parTransId="{2FC77196-25FD-4B7D-84F3-5F1FBDD8B147}" sibTransId="{52E7B23E-7B51-433F-B144-A1005C70AEE0}"/>
    <dgm:cxn modelId="{E2A8DF04-2D13-4057-BE7B-4F174035DD6D}" type="presOf" srcId="{BE6A8CC5-24C8-4021-AA95-A3591C49DCBF}" destId="{A11AFB28-72A9-44BF-B0A8-A965639D2CD9}" srcOrd="0" destOrd="0" presId="urn:microsoft.com/office/officeart/2005/8/layout/vList2"/>
    <dgm:cxn modelId="{2E3FE91C-5A60-4DC0-BC4D-EDCBC8D133D5}" srcId="{0A512A8C-FB64-46E8-A58F-F61FCA654280}" destId="{2669A97E-94B8-416D-8A25-C15CCB9F3E8E}" srcOrd="1" destOrd="0" parTransId="{B03B8FEA-A51F-468A-94AD-DD44221B0FB1}" sibTransId="{9719EFEE-8907-470A-B88F-4F55910886A1}"/>
    <dgm:cxn modelId="{E50B9EA5-7C8D-4183-B526-BBA437B9EADB}" srcId="{0A512A8C-FB64-46E8-A58F-F61FCA654280}" destId="{BE6A8CC5-24C8-4021-AA95-A3591C49DCBF}" srcOrd="2" destOrd="0" parTransId="{C9F1153C-4D03-4F2D-A7B6-09A55E56757A}" sibTransId="{B9A43F5C-440D-4916-9477-F1D67969616B}"/>
    <dgm:cxn modelId="{852690B9-314E-4DAB-9C64-EC7D68705398}" type="presParOf" srcId="{ECA6CB47-4980-44DB-AA23-205975C70879}" destId="{2CC17F8B-E267-4FF4-8113-C129F7356555}" srcOrd="0" destOrd="0" presId="urn:microsoft.com/office/officeart/2005/8/layout/vList2"/>
    <dgm:cxn modelId="{441A8D7F-F178-4705-AD07-ABDFB39FEF94}" type="presParOf" srcId="{ECA6CB47-4980-44DB-AA23-205975C70879}" destId="{AF76D06A-1D1F-48C2-984C-D5B87F872355}" srcOrd="1" destOrd="0" presId="urn:microsoft.com/office/officeart/2005/8/layout/vList2"/>
    <dgm:cxn modelId="{0DCD261A-4FFA-479B-A005-B2C3E464C762}" type="presParOf" srcId="{ECA6CB47-4980-44DB-AA23-205975C70879}" destId="{0EE3CD6C-ECD8-491C-94E9-C12B4055715F}" srcOrd="2" destOrd="0" presId="urn:microsoft.com/office/officeart/2005/8/layout/vList2"/>
    <dgm:cxn modelId="{B83D4159-C3B4-4D9E-BDE0-5BAEDDBD6F9F}" type="presParOf" srcId="{ECA6CB47-4980-44DB-AA23-205975C70879}" destId="{BE7A90B6-2023-41DF-8252-0DB2B5CBBFE8}" srcOrd="3" destOrd="0" presId="urn:microsoft.com/office/officeart/2005/8/layout/vList2"/>
    <dgm:cxn modelId="{0858A212-CE55-4A9C-A95C-FB4636479D57}" type="presParOf" srcId="{ECA6CB47-4980-44DB-AA23-205975C70879}" destId="{A11AFB28-72A9-44BF-B0A8-A965639D2CD9}" srcOrd="4" destOrd="0" presId="urn:microsoft.com/office/officeart/2005/8/layout/vList2"/>
    <dgm:cxn modelId="{C60CFBF7-1860-4899-A824-660C63A7901D}" type="presParOf" srcId="{ECA6CB47-4980-44DB-AA23-205975C70879}" destId="{1A11949F-3EA7-457B-B552-C65D6E5ED98C}" srcOrd="5" destOrd="0" presId="urn:microsoft.com/office/officeart/2005/8/layout/vList2"/>
    <dgm:cxn modelId="{2B7EDEE3-8342-42BE-A32B-230DB7ECE98C}" type="presParOf" srcId="{ECA6CB47-4980-44DB-AA23-205975C70879}" destId="{D299A595-6FC7-46B6-8620-FE177492B54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AF0DD4-DA59-2D43-8A4F-40AE3AA531E7}" type="doc">
      <dgm:prSet loTypeId="urn:microsoft.com/office/officeart/2005/8/layout/StepDownProcess" loCatId="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5C4486C7-D2BB-624F-8CED-05BF2282F9E3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Franklin Gothic Medium" panose="020B0603020102020204" pitchFamily="34" charset="0"/>
            </a:rPr>
            <a:t>There is regional variation in inter-bank competition and the presence of foreign banks…</a:t>
          </a:r>
          <a:endParaRPr lang="en-US" sz="2000" dirty="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E931EE78-048F-094E-B38B-AD2E9D3D1BF1}" type="parTrans" cxnId="{570C17B8-E0DC-DE49-A6A0-C8EE0B6551A7}">
      <dgm:prSet/>
      <dgm:spPr/>
      <dgm:t>
        <a:bodyPr/>
        <a:lstStyle/>
        <a:p>
          <a:endParaRPr lang="en-US">
            <a:latin typeface="Franklin Gothic Medium" panose="020B0603020102020204" pitchFamily="34" charset="0"/>
          </a:endParaRPr>
        </a:p>
      </dgm:t>
    </dgm:pt>
    <dgm:pt modelId="{93B88C1A-34A9-CD4A-BE7B-0D1186E837B9}" type="sibTrans" cxnId="{570C17B8-E0DC-DE49-A6A0-C8EE0B6551A7}">
      <dgm:prSet/>
      <dgm:spPr/>
      <dgm:t>
        <a:bodyPr/>
        <a:lstStyle/>
        <a:p>
          <a:endParaRPr lang="en-US">
            <a:latin typeface="Franklin Gothic Medium" panose="020B0603020102020204" pitchFamily="34" charset="0"/>
          </a:endParaRPr>
        </a:p>
      </dgm:t>
    </dgm:pt>
    <dgm:pt modelId="{2DE14CE4-AF7F-3B49-A585-7E24DD5070EF}">
      <dgm:prSet phldrT="[Text]"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US" dirty="0" smtClean="0">
              <a:latin typeface="Franklin Gothic Medium" panose="020B0603020102020204" pitchFamily="34" charset="0"/>
            </a:rPr>
            <a:t>Local credit constraints</a:t>
          </a:r>
          <a:endParaRPr lang="en-US" dirty="0">
            <a:latin typeface="Franklin Gothic Medium" panose="020B0603020102020204" pitchFamily="34" charset="0"/>
          </a:endParaRPr>
        </a:p>
      </dgm:t>
    </dgm:pt>
    <dgm:pt modelId="{8FA1CF75-CC3E-3846-B17C-B657ADB30423}" type="parTrans" cxnId="{5A7BD28F-53F9-2949-B175-C5C255BBC570}">
      <dgm:prSet/>
      <dgm:spPr/>
      <dgm:t>
        <a:bodyPr/>
        <a:lstStyle/>
        <a:p>
          <a:endParaRPr lang="en-US">
            <a:latin typeface="Franklin Gothic Medium" panose="020B0603020102020204" pitchFamily="34" charset="0"/>
          </a:endParaRPr>
        </a:p>
      </dgm:t>
    </dgm:pt>
    <dgm:pt modelId="{30A4EC4F-6202-FC40-A74A-19CDD6404EE0}" type="sibTrans" cxnId="{5A7BD28F-53F9-2949-B175-C5C255BBC570}">
      <dgm:prSet/>
      <dgm:spPr/>
      <dgm:t>
        <a:bodyPr/>
        <a:lstStyle/>
        <a:p>
          <a:endParaRPr lang="en-US">
            <a:latin typeface="Franklin Gothic Medium" panose="020B0603020102020204" pitchFamily="34" charset="0"/>
          </a:endParaRPr>
        </a:p>
      </dgm:t>
    </dgm:pt>
    <dgm:pt modelId="{68813FBD-F1B4-A644-A754-D54A4025FC94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Franklin Gothic Medium" panose="020B0603020102020204" pitchFamily="34" charset="0"/>
            </a:rPr>
            <a:t>…which determines whether firms have access to credit or not.</a:t>
          </a:r>
          <a:endParaRPr lang="en-US" sz="2000" dirty="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083F4F79-2107-B442-AAE5-CD1BCB4F199D}" type="parTrans" cxnId="{7DA6F437-5EF8-6443-99A5-8EDA5AABFBD5}">
      <dgm:prSet/>
      <dgm:spPr/>
      <dgm:t>
        <a:bodyPr/>
        <a:lstStyle/>
        <a:p>
          <a:endParaRPr lang="en-US">
            <a:latin typeface="Franklin Gothic Medium" panose="020B0603020102020204" pitchFamily="34" charset="0"/>
          </a:endParaRPr>
        </a:p>
      </dgm:t>
    </dgm:pt>
    <dgm:pt modelId="{0587C91C-495F-F144-AB3F-84AC251E750C}" type="sibTrans" cxnId="{7DA6F437-5EF8-6443-99A5-8EDA5AABFBD5}">
      <dgm:prSet/>
      <dgm:spPr/>
      <dgm:t>
        <a:bodyPr/>
        <a:lstStyle/>
        <a:p>
          <a:endParaRPr lang="en-US">
            <a:latin typeface="Franklin Gothic Medium" panose="020B0603020102020204" pitchFamily="34" charset="0"/>
          </a:endParaRPr>
        </a:p>
      </dgm:t>
    </dgm:pt>
    <dgm:pt modelId="{0FB11ED7-6223-E048-8219-908FD721A7BD}">
      <dgm:prSet phldrT="[Text]"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US" dirty="0" smtClean="0">
              <a:latin typeface="Franklin Gothic Medium" panose="020B0603020102020204" pitchFamily="34" charset="0"/>
            </a:rPr>
            <a:t>Firm innovation</a:t>
          </a:r>
          <a:endParaRPr lang="en-US" dirty="0">
            <a:latin typeface="Franklin Gothic Medium" panose="020B0603020102020204" pitchFamily="34" charset="0"/>
          </a:endParaRPr>
        </a:p>
      </dgm:t>
    </dgm:pt>
    <dgm:pt modelId="{9652990C-ECC6-6242-AF0C-D5B87CA400F2}" type="parTrans" cxnId="{15D146BE-2D07-FB42-B418-207AFE3A98ED}">
      <dgm:prSet/>
      <dgm:spPr/>
      <dgm:t>
        <a:bodyPr/>
        <a:lstStyle/>
        <a:p>
          <a:endParaRPr lang="en-US">
            <a:latin typeface="Franklin Gothic Medium" panose="020B0603020102020204" pitchFamily="34" charset="0"/>
          </a:endParaRPr>
        </a:p>
      </dgm:t>
    </dgm:pt>
    <dgm:pt modelId="{C18674CA-BCD6-C54A-B84C-7D5644CFAF06}" type="sibTrans" cxnId="{15D146BE-2D07-FB42-B418-207AFE3A98ED}">
      <dgm:prSet/>
      <dgm:spPr/>
      <dgm:t>
        <a:bodyPr/>
        <a:lstStyle/>
        <a:p>
          <a:endParaRPr lang="en-US">
            <a:latin typeface="Franklin Gothic Medium" panose="020B0603020102020204" pitchFamily="34" charset="0"/>
          </a:endParaRPr>
        </a:p>
      </dgm:t>
    </dgm:pt>
    <dgm:pt modelId="{5C8428F0-2CBA-D54C-9080-39B2092EAA18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Franklin Gothic Medium" panose="020B0603020102020204" pitchFamily="34" charset="0"/>
            </a:rPr>
            <a:t>Firms with access to credit introduce new products and processes to their markets.</a:t>
          </a:r>
          <a:endParaRPr lang="en-US" sz="2000" dirty="0">
            <a:solidFill>
              <a:schemeClr val="tx1"/>
            </a:solidFill>
            <a:latin typeface="Franklin Gothic Medium" panose="020B0603020102020204" pitchFamily="34" charset="0"/>
          </a:endParaRPr>
        </a:p>
      </dgm:t>
    </dgm:pt>
    <dgm:pt modelId="{1BE95673-B2B2-8340-A149-27CC9863D1EF}" type="parTrans" cxnId="{0FB9FF47-5ACB-4749-A8C0-19C41CC06DD9}">
      <dgm:prSet/>
      <dgm:spPr/>
      <dgm:t>
        <a:bodyPr/>
        <a:lstStyle/>
        <a:p>
          <a:endParaRPr lang="en-US">
            <a:latin typeface="Franklin Gothic Medium" panose="020B0603020102020204" pitchFamily="34" charset="0"/>
          </a:endParaRPr>
        </a:p>
      </dgm:t>
    </dgm:pt>
    <dgm:pt modelId="{BBF60ADE-74C6-054C-8051-B4799EBFEC9D}" type="sibTrans" cxnId="{0FB9FF47-5ACB-4749-A8C0-19C41CC06DD9}">
      <dgm:prSet/>
      <dgm:spPr/>
      <dgm:t>
        <a:bodyPr/>
        <a:lstStyle/>
        <a:p>
          <a:endParaRPr lang="en-US">
            <a:latin typeface="Franklin Gothic Medium" panose="020B0603020102020204" pitchFamily="34" charset="0"/>
          </a:endParaRPr>
        </a:p>
      </dgm:t>
    </dgm:pt>
    <dgm:pt modelId="{6E216E3D-FFF5-B14D-99BF-109F88DC1BAF}">
      <dgm:prSet phldrT="[Text]"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US" dirty="0" smtClean="0">
              <a:latin typeface="Franklin Gothic Medium" panose="020B0603020102020204" pitchFamily="34" charset="0"/>
            </a:rPr>
            <a:t>Local banking market</a:t>
          </a:r>
          <a:endParaRPr lang="en-US" dirty="0">
            <a:latin typeface="Franklin Gothic Medium" panose="020B0603020102020204" pitchFamily="34" charset="0"/>
          </a:endParaRPr>
        </a:p>
      </dgm:t>
    </dgm:pt>
    <dgm:pt modelId="{0352533A-1098-C64D-B745-3635DB7502EC}" type="sibTrans" cxnId="{77DD31F4-7C3F-714A-90C4-20F9F9ACE8D8}">
      <dgm:prSet/>
      <dgm:spPr/>
      <dgm:t>
        <a:bodyPr/>
        <a:lstStyle/>
        <a:p>
          <a:endParaRPr lang="en-US">
            <a:latin typeface="Franklin Gothic Medium" panose="020B0603020102020204" pitchFamily="34" charset="0"/>
          </a:endParaRPr>
        </a:p>
      </dgm:t>
    </dgm:pt>
    <dgm:pt modelId="{DA97749D-C386-BA42-8DB6-73AB6B75C8E2}" type="parTrans" cxnId="{77DD31F4-7C3F-714A-90C4-20F9F9ACE8D8}">
      <dgm:prSet/>
      <dgm:spPr/>
      <dgm:t>
        <a:bodyPr/>
        <a:lstStyle/>
        <a:p>
          <a:endParaRPr lang="en-US">
            <a:latin typeface="Franklin Gothic Medium" panose="020B0603020102020204" pitchFamily="34" charset="0"/>
          </a:endParaRPr>
        </a:p>
      </dgm:t>
    </dgm:pt>
    <dgm:pt modelId="{94D11EEE-3057-CE47-8850-BC57B02F3403}" type="pres">
      <dgm:prSet presAssocID="{D3AF0DD4-DA59-2D43-8A4F-40AE3AA531E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3077B9D-5D59-0B4F-A0B6-D561E16B1457}" type="pres">
      <dgm:prSet presAssocID="{6E216E3D-FFF5-B14D-99BF-109F88DC1BAF}" presName="composite" presStyleCnt="0"/>
      <dgm:spPr/>
    </dgm:pt>
    <dgm:pt modelId="{6D87E96E-0048-F149-A2ED-C7DBEF78B80B}" type="pres">
      <dgm:prSet presAssocID="{6E216E3D-FFF5-B14D-99BF-109F88DC1BAF}" presName="bentUpArrow1" presStyleLbl="alignImgPlace1" presStyleIdx="0" presStyleCnt="2" custLinFactNeighborX="15736"/>
      <dgm:spPr>
        <a:solidFill>
          <a:srgbClr val="0ECB32"/>
        </a:solidFill>
      </dgm:spPr>
    </dgm:pt>
    <dgm:pt modelId="{D2F13149-A1B9-F740-BB16-00ECD898F504}" type="pres">
      <dgm:prSet presAssocID="{6E216E3D-FFF5-B14D-99BF-109F88DC1BAF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6C6FEC-10A1-FC49-B5FA-F2F195FC0BEA}" type="pres">
      <dgm:prSet presAssocID="{6E216E3D-FFF5-B14D-99BF-109F88DC1BAF}" presName="ChildText" presStyleLbl="revTx" presStyleIdx="0" presStyleCnt="3" custScaleX="334140" custLinFactX="20755" custLinFactNeighborX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F98D28-54D9-F444-8ED7-221532AFD5E9}" type="pres">
      <dgm:prSet presAssocID="{0352533A-1098-C64D-B745-3635DB7502EC}" presName="sibTrans" presStyleCnt="0"/>
      <dgm:spPr/>
    </dgm:pt>
    <dgm:pt modelId="{4042CE9B-D8BF-9E44-A12F-ECD7F8D13E19}" type="pres">
      <dgm:prSet presAssocID="{2DE14CE4-AF7F-3B49-A585-7E24DD5070EF}" presName="composite" presStyleCnt="0"/>
      <dgm:spPr/>
    </dgm:pt>
    <dgm:pt modelId="{B5507C98-F58F-3249-8E0A-D1B626E632A4}" type="pres">
      <dgm:prSet presAssocID="{2DE14CE4-AF7F-3B49-A585-7E24DD5070EF}" presName="bentUpArrow1" presStyleLbl="alignImgPlace1" presStyleIdx="1" presStyleCnt="2" custLinFactNeighborX="-58425"/>
      <dgm:spPr>
        <a:solidFill>
          <a:srgbClr val="0ECB32"/>
        </a:solidFill>
      </dgm:spPr>
    </dgm:pt>
    <dgm:pt modelId="{2CFF54ED-613A-2B43-AB3D-FA38D6AC6E94}" type="pres">
      <dgm:prSet presAssocID="{2DE14CE4-AF7F-3B49-A585-7E24DD5070EF}" presName="ParentText" presStyleLbl="node1" presStyleIdx="1" presStyleCnt="3" custLinFactNeighborX="-3950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29253-7C4B-9A4A-A421-FA2F13D2A316}" type="pres">
      <dgm:prSet presAssocID="{2DE14CE4-AF7F-3B49-A585-7E24DD5070EF}" presName="ChildText" presStyleLbl="revTx" presStyleIdx="1" presStyleCnt="3" custScaleX="288830" custLinFactNeighborX="42752" custLinFactNeighborY="-12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89BBC-9BAA-AD4B-8FEB-D2D7C92B9BFD}" type="pres">
      <dgm:prSet presAssocID="{30A4EC4F-6202-FC40-A74A-19CDD6404EE0}" presName="sibTrans" presStyleCnt="0"/>
      <dgm:spPr/>
    </dgm:pt>
    <dgm:pt modelId="{5B35829F-8893-CD49-900D-6B13BFE5DD8B}" type="pres">
      <dgm:prSet presAssocID="{0FB11ED7-6223-E048-8219-908FD721A7BD}" presName="composite" presStyleCnt="0"/>
      <dgm:spPr/>
    </dgm:pt>
    <dgm:pt modelId="{D404D957-D9DC-A149-9B67-49BD4A624F26}" type="pres">
      <dgm:prSet presAssocID="{0FB11ED7-6223-E048-8219-908FD721A7BD}" presName="ParentText" presStyleLbl="node1" presStyleIdx="2" presStyleCnt="3" custLinFactNeighborX="-7830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78ECEA-B08A-6A43-A7B1-5B9940327F9C}" type="pres">
      <dgm:prSet presAssocID="{0FB11ED7-6223-E048-8219-908FD721A7BD}" presName="FinalChildText" presStyleLbl="revTx" presStyleIdx="2" presStyleCnt="3" custScaleX="265568" custLinFactNeighborX="-248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A6F437-5EF8-6443-99A5-8EDA5AABFBD5}" srcId="{2DE14CE4-AF7F-3B49-A585-7E24DD5070EF}" destId="{68813FBD-F1B4-A644-A754-D54A4025FC94}" srcOrd="0" destOrd="0" parTransId="{083F4F79-2107-B442-AAE5-CD1BCB4F199D}" sibTransId="{0587C91C-495F-F144-AB3F-84AC251E750C}"/>
    <dgm:cxn modelId="{570C17B8-E0DC-DE49-A6A0-C8EE0B6551A7}" srcId="{6E216E3D-FFF5-B14D-99BF-109F88DC1BAF}" destId="{5C4486C7-D2BB-624F-8CED-05BF2282F9E3}" srcOrd="0" destOrd="0" parTransId="{E931EE78-048F-094E-B38B-AD2E9D3D1BF1}" sibTransId="{93B88C1A-34A9-CD4A-BE7B-0D1186E837B9}"/>
    <dgm:cxn modelId="{C9A1B326-9B73-47B4-A244-9182BD16AFFC}" type="presOf" srcId="{6E216E3D-FFF5-B14D-99BF-109F88DC1BAF}" destId="{D2F13149-A1B9-F740-BB16-00ECD898F504}" srcOrd="0" destOrd="0" presId="urn:microsoft.com/office/officeart/2005/8/layout/StepDownProcess"/>
    <dgm:cxn modelId="{2AC6C244-75EE-4888-B5EB-AFF00D1B7BC7}" type="presOf" srcId="{D3AF0DD4-DA59-2D43-8A4F-40AE3AA531E7}" destId="{94D11EEE-3057-CE47-8850-BC57B02F3403}" srcOrd="0" destOrd="0" presId="urn:microsoft.com/office/officeart/2005/8/layout/StepDownProcess"/>
    <dgm:cxn modelId="{90ED57AB-0A03-421E-95AF-11A065728018}" type="presOf" srcId="{2DE14CE4-AF7F-3B49-A585-7E24DD5070EF}" destId="{2CFF54ED-613A-2B43-AB3D-FA38D6AC6E94}" srcOrd="0" destOrd="0" presId="urn:microsoft.com/office/officeart/2005/8/layout/StepDownProcess"/>
    <dgm:cxn modelId="{0FB9FF47-5ACB-4749-A8C0-19C41CC06DD9}" srcId="{0FB11ED7-6223-E048-8219-908FD721A7BD}" destId="{5C8428F0-2CBA-D54C-9080-39B2092EAA18}" srcOrd="0" destOrd="0" parTransId="{1BE95673-B2B2-8340-A149-27CC9863D1EF}" sibTransId="{BBF60ADE-74C6-054C-8051-B4799EBFEC9D}"/>
    <dgm:cxn modelId="{80004536-6AEC-4FDC-8718-D83747993967}" type="presOf" srcId="{5C8428F0-2CBA-D54C-9080-39B2092EAA18}" destId="{1E78ECEA-B08A-6A43-A7B1-5B9940327F9C}" srcOrd="0" destOrd="0" presId="urn:microsoft.com/office/officeart/2005/8/layout/StepDownProcess"/>
    <dgm:cxn modelId="{5A7BD28F-53F9-2949-B175-C5C255BBC570}" srcId="{D3AF0DD4-DA59-2D43-8A4F-40AE3AA531E7}" destId="{2DE14CE4-AF7F-3B49-A585-7E24DD5070EF}" srcOrd="1" destOrd="0" parTransId="{8FA1CF75-CC3E-3846-B17C-B657ADB30423}" sibTransId="{30A4EC4F-6202-FC40-A74A-19CDD6404EE0}"/>
    <dgm:cxn modelId="{15D146BE-2D07-FB42-B418-207AFE3A98ED}" srcId="{D3AF0DD4-DA59-2D43-8A4F-40AE3AA531E7}" destId="{0FB11ED7-6223-E048-8219-908FD721A7BD}" srcOrd="2" destOrd="0" parTransId="{9652990C-ECC6-6242-AF0C-D5B87CA400F2}" sibTransId="{C18674CA-BCD6-C54A-B84C-7D5644CFAF06}"/>
    <dgm:cxn modelId="{9CE38F36-44F9-46E6-9D8F-2DB9A7FB7AF1}" type="presOf" srcId="{68813FBD-F1B4-A644-A754-D54A4025FC94}" destId="{3A129253-7C4B-9A4A-A421-FA2F13D2A316}" srcOrd="0" destOrd="0" presId="urn:microsoft.com/office/officeart/2005/8/layout/StepDownProcess"/>
    <dgm:cxn modelId="{D741A899-76B5-46DB-8EA5-9D2EA5170127}" type="presOf" srcId="{0FB11ED7-6223-E048-8219-908FD721A7BD}" destId="{D404D957-D9DC-A149-9B67-49BD4A624F26}" srcOrd="0" destOrd="0" presId="urn:microsoft.com/office/officeart/2005/8/layout/StepDownProcess"/>
    <dgm:cxn modelId="{77DD31F4-7C3F-714A-90C4-20F9F9ACE8D8}" srcId="{D3AF0DD4-DA59-2D43-8A4F-40AE3AA531E7}" destId="{6E216E3D-FFF5-B14D-99BF-109F88DC1BAF}" srcOrd="0" destOrd="0" parTransId="{DA97749D-C386-BA42-8DB6-73AB6B75C8E2}" sibTransId="{0352533A-1098-C64D-B745-3635DB7502EC}"/>
    <dgm:cxn modelId="{1C5E5E4D-1FA5-4CD1-8130-52823D702CA7}" type="presOf" srcId="{5C4486C7-D2BB-624F-8CED-05BF2282F9E3}" destId="{E86C6FEC-10A1-FC49-B5FA-F2F195FC0BEA}" srcOrd="0" destOrd="0" presId="urn:microsoft.com/office/officeart/2005/8/layout/StepDownProcess"/>
    <dgm:cxn modelId="{D12ED8ED-260C-4371-A4B2-5BF0E8D5B889}" type="presParOf" srcId="{94D11EEE-3057-CE47-8850-BC57B02F3403}" destId="{93077B9D-5D59-0B4F-A0B6-D561E16B1457}" srcOrd="0" destOrd="0" presId="urn:microsoft.com/office/officeart/2005/8/layout/StepDownProcess"/>
    <dgm:cxn modelId="{B2407369-B8C9-469F-8659-B8CFF14F755D}" type="presParOf" srcId="{93077B9D-5D59-0B4F-A0B6-D561E16B1457}" destId="{6D87E96E-0048-F149-A2ED-C7DBEF78B80B}" srcOrd="0" destOrd="0" presId="urn:microsoft.com/office/officeart/2005/8/layout/StepDownProcess"/>
    <dgm:cxn modelId="{07FC6CBB-B464-4D08-B4B2-C71F86606CC9}" type="presParOf" srcId="{93077B9D-5D59-0B4F-A0B6-D561E16B1457}" destId="{D2F13149-A1B9-F740-BB16-00ECD898F504}" srcOrd="1" destOrd="0" presId="urn:microsoft.com/office/officeart/2005/8/layout/StepDownProcess"/>
    <dgm:cxn modelId="{F62B0087-8B2D-49F3-9072-5901CC9B2E66}" type="presParOf" srcId="{93077B9D-5D59-0B4F-A0B6-D561E16B1457}" destId="{E86C6FEC-10A1-FC49-B5FA-F2F195FC0BEA}" srcOrd="2" destOrd="0" presId="urn:microsoft.com/office/officeart/2005/8/layout/StepDownProcess"/>
    <dgm:cxn modelId="{30027047-5E37-4614-962F-3259CA7D7F1A}" type="presParOf" srcId="{94D11EEE-3057-CE47-8850-BC57B02F3403}" destId="{E1F98D28-54D9-F444-8ED7-221532AFD5E9}" srcOrd="1" destOrd="0" presId="urn:microsoft.com/office/officeart/2005/8/layout/StepDownProcess"/>
    <dgm:cxn modelId="{CB493E62-C380-49E7-8DAC-579F95D1A31F}" type="presParOf" srcId="{94D11EEE-3057-CE47-8850-BC57B02F3403}" destId="{4042CE9B-D8BF-9E44-A12F-ECD7F8D13E19}" srcOrd="2" destOrd="0" presId="urn:microsoft.com/office/officeart/2005/8/layout/StepDownProcess"/>
    <dgm:cxn modelId="{543765EA-D793-4C73-8FAD-568F3094DCA4}" type="presParOf" srcId="{4042CE9B-D8BF-9E44-A12F-ECD7F8D13E19}" destId="{B5507C98-F58F-3249-8E0A-D1B626E632A4}" srcOrd="0" destOrd="0" presId="urn:microsoft.com/office/officeart/2005/8/layout/StepDownProcess"/>
    <dgm:cxn modelId="{3DEC77E5-5030-4F5B-879D-43711A7AB2A0}" type="presParOf" srcId="{4042CE9B-D8BF-9E44-A12F-ECD7F8D13E19}" destId="{2CFF54ED-613A-2B43-AB3D-FA38D6AC6E94}" srcOrd="1" destOrd="0" presId="urn:microsoft.com/office/officeart/2005/8/layout/StepDownProcess"/>
    <dgm:cxn modelId="{D3902ECF-09F3-4BAF-A0BF-5AB5111C9860}" type="presParOf" srcId="{4042CE9B-D8BF-9E44-A12F-ECD7F8D13E19}" destId="{3A129253-7C4B-9A4A-A421-FA2F13D2A316}" srcOrd="2" destOrd="0" presId="urn:microsoft.com/office/officeart/2005/8/layout/StepDownProcess"/>
    <dgm:cxn modelId="{B4C544D4-B505-4ACE-B3A8-801B7008FB6A}" type="presParOf" srcId="{94D11EEE-3057-CE47-8850-BC57B02F3403}" destId="{40C89BBC-9BAA-AD4B-8FEB-D2D7C92B9BFD}" srcOrd="3" destOrd="0" presId="urn:microsoft.com/office/officeart/2005/8/layout/StepDownProcess"/>
    <dgm:cxn modelId="{CA2F58C3-15E8-4C34-8EDC-4350DD862AFD}" type="presParOf" srcId="{94D11EEE-3057-CE47-8850-BC57B02F3403}" destId="{5B35829F-8893-CD49-900D-6B13BFE5DD8B}" srcOrd="4" destOrd="0" presId="urn:microsoft.com/office/officeart/2005/8/layout/StepDownProcess"/>
    <dgm:cxn modelId="{EA29ED68-78CC-49BA-9E8E-3FE828D4733F}" type="presParOf" srcId="{5B35829F-8893-CD49-900D-6B13BFE5DD8B}" destId="{D404D957-D9DC-A149-9B67-49BD4A624F26}" srcOrd="0" destOrd="0" presId="urn:microsoft.com/office/officeart/2005/8/layout/StepDownProcess"/>
    <dgm:cxn modelId="{8275BA4D-21A5-492C-9B7B-EAA8AA88843A}" type="presParOf" srcId="{5B35829F-8893-CD49-900D-6B13BFE5DD8B}" destId="{1E78ECEA-B08A-6A43-A7B1-5B9940327F9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D7B8A3-DD6E-4456-ABC2-BCA30010C0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7CAF5E2-D7FC-47AC-AB81-07F94052CD3D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2000" b="0" i="0" dirty="0" smtClean="0">
              <a:solidFill>
                <a:srgbClr val="FFFFFF"/>
              </a:solidFill>
              <a:latin typeface="Franklin Gothic Medium"/>
              <a:cs typeface="Franklin Gothic Medium"/>
            </a:rPr>
            <a:t>Help firms export, enter global value chains through quality certifications, streamlined export procedures and VAT refunds</a:t>
          </a:r>
          <a:endParaRPr lang="en-GB" sz="2000" b="0" i="0" dirty="0">
            <a:solidFill>
              <a:srgbClr val="FFFFFF"/>
            </a:solidFill>
            <a:latin typeface="Franklin Gothic Medium"/>
            <a:cs typeface="Franklin Gothic Medium"/>
          </a:endParaRPr>
        </a:p>
      </dgm:t>
    </dgm:pt>
    <dgm:pt modelId="{3CE00269-7712-4DC9-A048-9ED794C8F41A}" type="parTrans" cxnId="{413BD62F-81C9-4080-AC0C-CB1A7A8C569D}">
      <dgm:prSet/>
      <dgm:spPr/>
      <dgm:t>
        <a:bodyPr/>
        <a:lstStyle/>
        <a:p>
          <a:endParaRPr lang="en-GB" sz="2000"/>
        </a:p>
      </dgm:t>
    </dgm:pt>
    <dgm:pt modelId="{704878CF-F093-4800-8554-D7A43C7DBF1E}" type="sibTrans" cxnId="{413BD62F-81C9-4080-AC0C-CB1A7A8C569D}">
      <dgm:prSet/>
      <dgm:spPr/>
      <dgm:t>
        <a:bodyPr/>
        <a:lstStyle/>
        <a:p>
          <a:endParaRPr lang="en-GB" sz="2000"/>
        </a:p>
      </dgm:t>
    </dgm:pt>
    <dgm:pt modelId="{223EC2E5-B7D8-4358-A47F-EEB2E0DF795B}">
      <dgm:prSet custT="1"/>
      <dgm:spPr/>
      <dgm:t>
        <a:bodyPr/>
        <a:lstStyle/>
        <a:p>
          <a:r>
            <a:rPr lang="en-GB" sz="2000" dirty="0" smtClean="0">
              <a:solidFill>
                <a:schemeClr val="tx1"/>
              </a:solidFill>
              <a:latin typeface="Franklin Gothic Medium" panose="020B0603020102020204" pitchFamily="34" charset="0"/>
            </a:rPr>
            <a:t>Armenia -  Cisco, Microsoft partnerships, special events. ICT companies now get 44% of revenues from exports</a:t>
          </a:r>
          <a:endParaRPr lang="en-GB" sz="2000" b="0" i="0" dirty="0" smtClean="0">
            <a:solidFill>
              <a:schemeClr val="tx1"/>
            </a:solidFill>
            <a:latin typeface="Franklin Gothic Medium" panose="020B0603020102020204" pitchFamily="34" charset="0"/>
            <a:cs typeface="Franklin Gothic Medium"/>
          </a:endParaRPr>
        </a:p>
      </dgm:t>
    </dgm:pt>
    <dgm:pt modelId="{60B6C747-3519-46E3-AC91-0E5D0536E213}" type="parTrans" cxnId="{A89EABB6-30B5-4B86-ABA3-5C111FB8E01A}">
      <dgm:prSet/>
      <dgm:spPr/>
      <dgm:t>
        <a:bodyPr/>
        <a:lstStyle/>
        <a:p>
          <a:endParaRPr lang="en-GB" sz="2000"/>
        </a:p>
      </dgm:t>
    </dgm:pt>
    <dgm:pt modelId="{B7E00230-630C-4832-8181-7E84F5F81E08}" type="sibTrans" cxnId="{A89EABB6-30B5-4B86-ABA3-5C111FB8E01A}">
      <dgm:prSet/>
      <dgm:spPr/>
      <dgm:t>
        <a:bodyPr/>
        <a:lstStyle/>
        <a:p>
          <a:endParaRPr lang="en-GB" sz="2000"/>
        </a:p>
      </dgm:t>
    </dgm:pt>
    <dgm:pt modelId="{6B06AE32-3754-4579-9A8D-5F52DFA68141}">
      <dgm:prSet custT="1"/>
      <dgm:spPr/>
      <dgm:t>
        <a:bodyPr/>
        <a:lstStyle/>
        <a:p>
          <a:r>
            <a:rPr lang="en-GB" sz="2000" dirty="0" smtClean="0">
              <a:solidFill>
                <a:schemeClr val="tx1"/>
              </a:solidFill>
              <a:latin typeface="Franklin Gothic Medium" panose="020B0603020102020204" pitchFamily="34" charset="0"/>
              <a:ea typeface="+mn-ea"/>
            </a:rPr>
            <a:t>Slovak Republic - special incentives for foreign firms, including SMEs, to come to less developed regions</a:t>
          </a:r>
        </a:p>
      </dgm:t>
    </dgm:pt>
    <dgm:pt modelId="{21273F47-4843-4A30-8C32-D221A2A6C8B9}" type="parTrans" cxnId="{B7B7BE81-47A6-4088-B810-5BA50190C930}">
      <dgm:prSet/>
      <dgm:spPr/>
      <dgm:t>
        <a:bodyPr/>
        <a:lstStyle/>
        <a:p>
          <a:endParaRPr lang="en-GB" sz="2000"/>
        </a:p>
      </dgm:t>
    </dgm:pt>
    <dgm:pt modelId="{3041DF29-ECB2-425B-AF66-BD9654C4478E}" type="sibTrans" cxnId="{B7B7BE81-47A6-4088-B810-5BA50190C930}">
      <dgm:prSet/>
      <dgm:spPr/>
      <dgm:t>
        <a:bodyPr/>
        <a:lstStyle/>
        <a:p>
          <a:endParaRPr lang="en-GB" sz="2000"/>
        </a:p>
      </dgm:t>
    </dgm:pt>
    <dgm:pt modelId="{F1068452-D119-4364-8ABB-C4EF031BC2A1}">
      <dgm:prSet custT="1"/>
      <dgm:spPr/>
      <dgm:t>
        <a:bodyPr/>
        <a:lstStyle/>
        <a:p>
          <a:r>
            <a:rPr lang="en-GB" sz="2000" dirty="0" smtClean="0">
              <a:solidFill>
                <a:schemeClr val="tx1"/>
              </a:solidFill>
              <a:latin typeface="Franklin Gothic Medium" panose="020B0603020102020204" pitchFamily="34" charset="0"/>
              <a:ea typeface="+mn-ea"/>
            </a:rPr>
            <a:t>Estonia – focus on international cooperation, foreign R&amp;D investment grew by 15 per cent a year</a:t>
          </a:r>
        </a:p>
      </dgm:t>
    </dgm:pt>
    <dgm:pt modelId="{24BD7034-A9C9-46BB-95C1-9FDDFE1AA05C}" type="parTrans" cxnId="{9582CD88-FCCC-491C-A97B-99AA5F215B68}">
      <dgm:prSet/>
      <dgm:spPr/>
      <dgm:t>
        <a:bodyPr/>
        <a:lstStyle/>
        <a:p>
          <a:endParaRPr lang="en-GB" sz="2000"/>
        </a:p>
      </dgm:t>
    </dgm:pt>
    <dgm:pt modelId="{7CF8932F-A895-4B32-95A5-57D7CF96FD4E}" type="sibTrans" cxnId="{9582CD88-FCCC-491C-A97B-99AA5F215B68}">
      <dgm:prSet/>
      <dgm:spPr/>
      <dgm:t>
        <a:bodyPr/>
        <a:lstStyle/>
        <a:p>
          <a:endParaRPr lang="en-GB" sz="2000"/>
        </a:p>
      </dgm:t>
    </dgm:pt>
    <dgm:pt modelId="{3F42276A-500F-4CC5-A7E2-8BB4806DD125}">
      <dgm:prSet custT="1"/>
      <dgm:spPr/>
      <dgm:t>
        <a:bodyPr/>
        <a:lstStyle/>
        <a:p>
          <a:endParaRPr lang="en-GB" sz="2000" dirty="0" smtClean="0">
            <a:solidFill>
              <a:schemeClr val="tx1"/>
            </a:solidFill>
            <a:latin typeface="Franklin Gothic Medium" panose="020B0603020102020204" pitchFamily="34" charset="0"/>
            <a:ea typeface="+mn-ea"/>
          </a:endParaRPr>
        </a:p>
      </dgm:t>
    </dgm:pt>
    <dgm:pt modelId="{57ED8B35-9CB0-4F5B-A4C2-8D6D8B8D8475}" type="parTrans" cxnId="{0C847786-10DE-4C25-9A97-FDB931B91B25}">
      <dgm:prSet/>
      <dgm:spPr/>
      <dgm:t>
        <a:bodyPr/>
        <a:lstStyle/>
        <a:p>
          <a:endParaRPr lang="en-GB" sz="2000"/>
        </a:p>
      </dgm:t>
    </dgm:pt>
    <dgm:pt modelId="{230AD61C-FEB5-4DB6-AA05-85D0B1BA0F86}" type="sibTrans" cxnId="{0C847786-10DE-4C25-9A97-FDB931B91B25}">
      <dgm:prSet/>
      <dgm:spPr/>
      <dgm:t>
        <a:bodyPr/>
        <a:lstStyle/>
        <a:p>
          <a:endParaRPr lang="en-GB" sz="2000"/>
        </a:p>
      </dgm:t>
    </dgm:pt>
    <dgm:pt modelId="{27D756DF-0BBF-4BFA-90B3-26C69E4CFFD3}">
      <dgm:prSet custT="1"/>
      <dgm:spPr/>
      <dgm:t>
        <a:bodyPr/>
        <a:lstStyle/>
        <a:p>
          <a:endParaRPr lang="en-GB" sz="2000" dirty="0" smtClean="0">
            <a:solidFill>
              <a:schemeClr val="tx1"/>
            </a:solidFill>
            <a:latin typeface="Franklin Gothic Medium" panose="020B0603020102020204" pitchFamily="34" charset="0"/>
            <a:ea typeface="+mn-ea"/>
          </a:endParaRPr>
        </a:p>
      </dgm:t>
    </dgm:pt>
    <dgm:pt modelId="{10DBA8B1-184A-4BC2-97BA-5610A1AF34AB}" type="parTrans" cxnId="{6F2A73F4-CCE4-4681-91BB-78F058A66CE6}">
      <dgm:prSet/>
      <dgm:spPr/>
      <dgm:t>
        <a:bodyPr/>
        <a:lstStyle/>
        <a:p>
          <a:endParaRPr lang="en-GB" sz="2000"/>
        </a:p>
      </dgm:t>
    </dgm:pt>
    <dgm:pt modelId="{3DA7EC96-61DD-4780-9F11-63DA345A31B7}" type="sibTrans" cxnId="{6F2A73F4-CCE4-4681-91BB-78F058A66CE6}">
      <dgm:prSet/>
      <dgm:spPr/>
      <dgm:t>
        <a:bodyPr/>
        <a:lstStyle/>
        <a:p>
          <a:endParaRPr lang="en-GB" sz="2000"/>
        </a:p>
      </dgm:t>
    </dgm:pt>
    <dgm:pt modelId="{17DFBE12-B3B7-4D16-85B3-D028F47C18DC}">
      <dgm:prSet custT="1"/>
      <dgm:spPr/>
      <dgm:t>
        <a:bodyPr/>
        <a:lstStyle/>
        <a:p>
          <a:endParaRPr lang="en-GB" sz="2000" b="0" i="0" dirty="0" smtClean="0">
            <a:solidFill>
              <a:schemeClr val="tx1"/>
            </a:solidFill>
            <a:latin typeface="Franklin Gothic Medium" panose="020B0603020102020204" pitchFamily="34" charset="0"/>
            <a:cs typeface="Franklin Gothic Medium"/>
          </a:endParaRPr>
        </a:p>
      </dgm:t>
    </dgm:pt>
    <dgm:pt modelId="{A8EEA7E2-2C1F-4A15-85A8-DCE9588E0224}" type="parTrans" cxnId="{BD960A1B-90B2-4B50-AB4B-288DE3C005F0}">
      <dgm:prSet/>
      <dgm:spPr/>
      <dgm:t>
        <a:bodyPr/>
        <a:lstStyle/>
        <a:p>
          <a:endParaRPr lang="en-GB"/>
        </a:p>
      </dgm:t>
    </dgm:pt>
    <dgm:pt modelId="{67A70522-DDA7-413F-A7C9-D08A7F8AECE9}" type="sibTrans" cxnId="{BD960A1B-90B2-4B50-AB4B-288DE3C005F0}">
      <dgm:prSet/>
      <dgm:spPr/>
      <dgm:t>
        <a:bodyPr/>
        <a:lstStyle/>
        <a:p>
          <a:endParaRPr lang="en-GB"/>
        </a:p>
      </dgm:t>
    </dgm:pt>
    <dgm:pt modelId="{16A6A7B9-1843-4F26-8EBD-B8AFFC077FF8}" type="pres">
      <dgm:prSet presAssocID="{66D7B8A3-DD6E-4456-ABC2-BCA30010C0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91C7F5E-A00B-4335-A3B9-68B0BD173233}" type="pres">
      <dgm:prSet presAssocID="{37CAF5E2-D7FC-47AC-AB81-07F94052CD3D}" presName="parentText" presStyleLbl="node1" presStyleIdx="0" presStyleCnt="1" custLinFactNeighborY="-1628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8BCB1CB3-948D-4EED-891D-E7474677A037}" type="pres">
      <dgm:prSet presAssocID="{37CAF5E2-D7FC-47AC-AB81-07F94052CD3D}" presName="childText" presStyleLbl="revTx" presStyleIdx="0" presStyleCnt="1" custScaleY="1726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582CD88-FCCC-491C-A97B-99AA5F215B68}" srcId="{37CAF5E2-D7FC-47AC-AB81-07F94052CD3D}" destId="{F1068452-D119-4364-8ABB-C4EF031BC2A1}" srcOrd="5" destOrd="0" parTransId="{24BD7034-A9C9-46BB-95C1-9FDDFE1AA05C}" sibTransId="{7CF8932F-A895-4B32-95A5-57D7CF96FD4E}"/>
    <dgm:cxn modelId="{343C784A-05E2-4CF9-BF0E-28B375CDF67F}" type="presOf" srcId="{27D756DF-0BBF-4BFA-90B3-26C69E4CFFD3}" destId="{8BCB1CB3-948D-4EED-891D-E7474677A037}" srcOrd="0" destOrd="4" presId="urn:microsoft.com/office/officeart/2005/8/layout/vList2"/>
    <dgm:cxn modelId="{DD110423-CEA8-0941-9481-423FC5695DDA}" type="presOf" srcId="{37CAF5E2-D7FC-47AC-AB81-07F94052CD3D}" destId="{B91C7F5E-A00B-4335-A3B9-68B0BD173233}" srcOrd="0" destOrd="0" presId="urn:microsoft.com/office/officeart/2005/8/layout/vList2"/>
    <dgm:cxn modelId="{026F1B3D-D2CD-4CE1-ACC3-BA88DD61B5D0}" type="presOf" srcId="{3F42276A-500F-4CC5-A7E2-8BB4806DD125}" destId="{8BCB1CB3-948D-4EED-891D-E7474677A037}" srcOrd="0" destOrd="2" presId="urn:microsoft.com/office/officeart/2005/8/layout/vList2"/>
    <dgm:cxn modelId="{B7B7BE81-47A6-4088-B810-5BA50190C930}" srcId="{37CAF5E2-D7FC-47AC-AB81-07F94052CD3D}" destId="{6B06AE32-3754-4579-9A8D-5F52DFA68141}" srcOrd="3" destOrd="0" parTransId="{21273F47-4843-4A30-8C32-D221A2A6C8B9}" sibTransId="{3041DF29-ECB2-425B-AF66-BD9654C4478E}"/>
    <dgm:cxn modelId="{413BD62F-81C9-4080-AC0C-CB1A7A8C569D}" srcId="{66D7B8A3-DD6E-4456-ABC2-BCA30010C000}" destId="{37CAF5E2-D7FC-47AC-AB81-07F94052CD3D}" srcOrd="0" destOrd="0" parTransId="{3CE00269-7712-4DC9-A048-9ED794C8F41A}" sibTransId="{704878CF-F093-4800-8554-D7A43C7DBF1E}"/>
    <dgm:cxn modelId="{6F2A73F4-CCE4-4681-91BB-78F058A66CE6}" srcId="{37CAF5E2-D7FC-47AC-AB81-07F94052CD3D}" destId="{27D756DF-0BBF-4BFA-90B3-26C69E4CFFD3}" srcOrd="4" destOrd="0" parTransId="{10DBA8B1-184A-4BC2-97BA-5610A1AF34AB}" sibTransId="{3DA7EC96-61DD-4780-9F11-63DA345A31B7}"/>
    <dgm:cxn modelId="{D1D61C50-D92E-4285-9C35-2187EF8AAFA4}" type="presOf" srcId="{17DFBE12-B3B7-4D16-85B3-D028F47C18DC}" destId="{8BCB1CB3-948D-4EED-891D-E7474677A037}" srcOrd="0" destOrd="0" presId="urn:microsoft.com/office/officeart/2005/8/layout/vList2"/>
    <dgm:cxn modelId="{0C847786-10DE-4C25-9A97-FDB931B91B25}" srcId="{37CAF5E2-D7FC-47AC-AB81-07F94052CD3D}" destId="{3F42276A-500F-4CC5-A7E2-8BB4806DD125}" srcOrd="2" destOrd="0" parTransId="{57ED8B35-9CB0-4F5B-A4C2-8D6D8B8D8475}" sibTransId="{230AD61C-FEB5-4DB6-AA05-85D0B1BA0F86}"/>
    <dgm:cxn modelId="{24650D6F-803C-40BD-B959-CC6BFA2CA76C}" type="presOf" srcId="{6B06AE32-3754-4579-9A8D-5F52DFA68141}" destId="{8BCB1CB3-948D-4EED-891D-E7474677A037}" srcOrd="0" destOrd="3" presId="urn:microsoft.com/office/officeart/2005/8/layout/vList2"/>
    <dgm:cxn modelId="{170E3BBF-C741-3B46-A7B2-8F8A3057038B}" type="presOf" srcId="{223EC2E5-B7D8-4358-A47F-EEB2E0DF795B}" destId="{8BCB1CB3-948D-4EED-891D-E7474677A037}" srcOrd="0" destOrd="1" presId="urn:microsoft.com/office/officeart/2005/8/layout/vList2"/>
    <dgm:cxn modelId="{A89EABB6-30B5-4B86-ABA3-5C111FB8E01A}" srcId="{37CAF5E2-D7FC-47AC-AB81-07F94052CD3D}" destId="{223EC2E5-B7D8-4358-A47F-EEB2E0DF795B}" srcOrd="1" destOrd="0" parTransId="{60B6C747-3519-46E3-AC91-0E5D0536E213}" sibTransId="{B7E00230-630C-4832-8181-7E84F5F81E08}"/>
    <dgm:cxn modelId="{0E48E032-4B22-4E9D-BD87-4AFD09CD003C}" type="presOf" srcId="{F1068452-D119-4364-8ABB-C4EF031BC2A1}" destId="{8BCB1CB3-948D-4EED-891D-E7474677A037}" srcOrd="0" destOrd="5" presId="urn:microsoft.com/office/officeart/2005/8/layout/vList2"/>
    <dgm:cxn modelId="{AD030631-C081-7F46-BA31-AAF544B49F47}" type="presOf" srcId="{66D7B8A3-DD6E-4456-ABC2-BCA30010C000}" destId="{16A6A7B9-1843-4F26-8EBD-B8AFFC077FF8}" srcOrd="0" destOrd="0" presId="urn:microsoft.com/office/officeart/2005/8/layout/vList2"/>
    <dgm:cxn modelId="{BD960A1B-90B2-4B50-AB4B-288DE3C005F0}" srcId="{37CAF5E2-D7FC-47AC-AB81-07F94052CD3D}" destId="{17DFBE12-B3B7-4D16-85B3-D028F47C18DC}" srcOrd="0" destOrd="0" parTransId="{A8EEA7E2-2C1F-4A15-85A8-DCE9588E0224}" sibTransId="{67A70522-DDA7-413F-A7C9-D08A7F8AECE9}"/>
    <dgm:cxn modelId="{704C7F16-4E47-5849-BEA4-2415BE36286B}" type="presParOf" srcId="{16A6A7B9-1843-4F26-8EBD-B8AFFC077FF8}" destId="{B91C7F5E-A00B-4335-A3B9-68B0BD173233}" srcOrd="0" destOrd="0" presId="urn:microsoft.com/office/officeart/2005/8/layout/vList2"/>
    <dgm:cxn modelId="{716796DC-0EE4-B344-B8FD-E9F7CC266842}" type="presParOf" srcId="{16A6A7B9-1843-4F26-8EBD-B8AFFC077FF8}" destId="{8BCB1CB3-948D-4EED-891D-E7474677A03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17F8B-E267-4FF4-8113-C129F7356555}">
      <dsp:nvSpPr>
        <dsp:cNvPr id="0" name=""/>
        <dsp:cNvSpPr/>
      </dsp:nvSpPr>
      <dsp:spPr>
        <a:xfrm>
          <a:off x="0" y="317639"/>
          <a:ext cx="3935123" cy="886158"/>
        </a:xfrm>
        <a:prstGeom prst="rect">
          <a:avLst/>
        </a:prstGeom>
        <a:solidFill>
          <a:schemeClr val="accent5">
            <a:alpha val="91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i="0" kern="1200" dirty="0" smtClean="0">
              <a:solidFill>
                <a:schemeClr val="tx1"/>
              </a:solidFill>
              <a:latin typeface="Franklin Gothic Medium"/>
              <a:ea typeface="+mn-ea"/>
              <a:cs typeface="Franklin Gothic Medium"/>
            </a:rPr>
            <a:t>Innovation = improving productivity within firms</a:t>
          </a:r>
          <a:endParaRPr lang="en-GB" sz="1800" b="0" i="0" kern="1200" dirty="0">
            <a:solidFill>
              <a:schemeClr val="tx1"/>
            </a:solidFill>
            <a:latin typeface="Franklin Gothic Medium"/>
            <a:cs typeface="Franklin Gothic Medium"/>
          </a:endParaRPr>
        </a:p>
      </dsp:txBody>
      <dsp:txXfrm>
        <a:off x="0" y="317639"/>
        <a:ext cx="3935123" cy="886158"/>
      </dsp:txXfrm>
    </dsp:sp>
    <dsp:sp modelId="{0EE3CD6C-ECD8-491C-94E9-C12B4055715F}">
      <dsp:nvSpPr>
        <dsp:cNvPr id="0" name=""/>
        <dsp:cNvSpPr/>
      </dsp:nvSpPr>
      <dsp:spPr>
        <a:xfrm>
          <a:off x="0" y="1390998"/>
          <a:ext cx="3935123" cy="886158"/>
        </a:xfrm>
        <a:prstGeom prst="rect">
          <a:avLst/>
        </a:prstGeom>
        <a:solidFill>
          <a:schemeClr val="accent5"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i="0" kern="1200" dirty="0" smtClean="0">
              <a:solidFill>
                <a:schemeClr val="tx1"/>
              </a:solidFill>
              <a:latin typeface="Franklin Gothic Medium"/>
              <a:ea typeface="+mn-ea"/>
              <a:cs typeface="Franklin Gothic Medium"/>
            </a:rPr>
            <a:t>Innovation goes well </a:t>
          </a:r>
          <a:r>
            <a:rPr lang="en-GB" sz="1800" b="0" i="0" kern="1200" dirty="0" smtClean="0">
              <a:solidFill>
                <a:schemeClr val="accent1"/>
              </a:solidFill>
              <a:latin typeface="Franklin Gothic Medium"/>
              <a:ea typeface="+mn-ea"/>
              <a:cs typeface="Franklin Gothic Medium"/>
            </a:rPr>
            <a:t>beyond R&amp;D</a:t>
          </a:r>
          <a:r>
            <a:rPr lang="en-GB" sz="1800" b="0" i="0" kern="1200" dirty="0" smtClean="0">
              <a:solidFill>
                <a:schemeClr val="tx1"/>
              </a:solidFill>
              <a:latin typeface="Franklin Gothic Medium"/>
              <a:ea typeface="+mn-ea"/>
              <a:cs typeface="Franklin Gothic Medium"/>
            </a:rPr>
            <a:t> in high-tech sectors</a:t>
          </a:r>
        </a:p>
      </dsp:txBody>
      <dsp:txXfrm>
        <a:off x="0" y="1390998"/>
        <a:ext cx="3935123" cy="886158"/>
      </dsp:txXfrm>
    </dsp:sp>
    <dsp:sp modelId="{A11AFB28-72A9-44BF-B0A8-A965639D2CD9}">
      <dsp:nvSpPr>
        <dsp:cNvPr id="0" name=""/>
        <dsp:cNvSpPr/>
      </dsp:nvSpPr>
      <dsp:spPr>
        <a:xfrm>
          <a:off x="0" y="2464357"/>
          <a:ext cx="3935123" cy="886158"/>
        </a:xfrm>
        <a:prstGeom prst="rect">
          <a:avLst/>
        </a:prstGeom>
        <a:solidFill>
          <a:srgbClr val="EDE4E5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i="0" kern="1200" dirty="0" smtClean="0">
              <a:solidFill>
                <a:srgbClr val="000000"/>
              </a:solidFill>
              <a:latin typeface="Franklin Gothic Medium"/>
              <a:ea typeface="+mn-ea"/>
              <a:cs typeface="Franklin Gothic Medium"/>
            </a:rPr>
            <a:t>Products and production processes </a:t>
          </a:r>
          <a:r>
            <a:rPr lang="en-GB" sz="1800" b="0" i="0" kern="1200" dirty="0" smtClean="0">
              <a:solidFill>
                <a:schemeClr val="accent1"/>
              </a:solidFill>
              <a:latin typeface="Franklin Gothic Medium"/>
              <a:ea typeface="+mn-ea"/>
              <a:cs typeface="Franklin Gothic Medium"/>
            </a:rPr>
            <a:t>new to the firm</a:t>
          </a:r>
          <a:endParaRPr lang="en-GB" sz="1800" b="0" i="0" kern="1200" dirty="0">
            <a:solidFill>
              <a:schemeClr val="accent1"/>
            </a:solidFill>
            <a:latin typeface="Franklin Gothic Medium"/>
            <a:ea typeface="+mn-ea"/>
            <a:cs typeface="Franklin Gothic Medium"/>
          </a:endParaRPr>
        </a:p>
      </dsp:txBody>
      <dsp:txXfrm>
        <a:off x="0" y="2464357"/>
        <a:ext cx="3935123" cy="886158"/>
      </dsp:txXfrm>
    </dsp:sp>
    <dsp:sp modelId="{D299A595-6FC7-46B6-8620-FE177492B542}">
      <dsp:nvSpPr>
        <dsp:cNvPr id="0" name=""/>
        <dsp:cNvSpPr/>
      </dsp:nvSpPr>
      <dsp:spPr>
        <a:xfrm>
          <a:off x="0" y="3537716"/>
          <a:ext cx="3935123" cy="886158"/>
        </a:xfrm>
        <a:prstGeom prst="rect">
          <a:avLst/>
        </a:prstGeom>
        <a:solidFill>
          <a:srgbClr val="EDE4E5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i="0" kern="1200" dirty="0" smtClean="0">
              <a:solidFill>
                <a:srgbClr val="000000"/>
              </a:solidFill>
              <a:latin typeface="Franklin Gothic Medium"/>
              <a:ea typeface="+mn-ea"/>
              <a:cs typeface="Franklin Gothic Medium"/>
            </a:rPr>
            <a:t>Firms need to </a:t>
          </a:r>
          <a:r>
            <a:rPr lang="en-GB" sz="1800" b="0" i="0" kern="1200" dirty="0" smtClean="0">
              <a:solidFill>
                <a:srgbClr val="083773"/>
              </a:solidFill>
              <a:latin typeface="Franklin Gothic Medium"/>
              <a:ea typeface="+mn-ea"/>
              <a:cs typeface="Franklin Gothic Medium"/>
            </a:rPr>
            <a:t>Adopt, Adapt</a:t>
          </a:r>
          <a:r>
            <a:rPr lang="en-GB" sz="1800" b="0" i="0" kern="1200" dirty="0" smtClean="0">
              <a:solidFill>
                <a:srgbClr val="000000"/>
              </a:solidFill>
              <a:latin typeface="Franklin Gothic Medium"/>
              <a:ea typeface="+mn-ea"/>
              <a:cs typeface="Franklin Gothic Medium"/>
            </a:rPr>
            <a:t> and </a:t>
          </a:r>
          <a:r>
            <a:rPr lang="en-GB" sz="1800" b="0" i="0" kern="1200" dirty="0" smtClean="0">
              <a:solidFill>
                <a:srgbClr val="083773"/>
              </a:solidFill>
              <a:latin typeface="Franklin Gothic Medium"/>
              <a:ea typeface="+mn-ea"/>
              <a:cs typeface="Franklin Gothic Medium"/>
            </a:rPr>
            <a:t>Advance</a:t>
          </a:r>
          <a:r>
            <a:rPr lang="en-GB" sz="1800" b="0" i="0" kern="1200" dirty="0" smtClean="0">
              <a:solidFill>
                <a:srgbClr val="000000"/>
              </a:solidFill>
              <a:latin typeface="Franklin Gothic Medium"/>
              <a:ea typeface="+mn-ea"/>
              <a:cs typeface="Franklin Gothic Medium"/>
            </a:rPr>
            <a:t> towards technological frontier</a:t>
          </a:r>
          <a:endParaRPr lang="en-GB" sz="1800" b="0" i="0" kern="1200" dirty="0">
            <a:solidFill>
              <a:srgbClr val="000000"/>
            </a:solidFill>
            <a:latin typeface="Franklin Gothic Medium"/>
            <a:ea typeface="+mn-ea"/>
            <a:cs typeface="Franklin Gothic Medium"/>
          </a:endParaRPr>
        </a:p>
      </dsp:txBody>
      <dsp:txXfrm>
        <a:off x="0" y="3537716"/>
        <a:ext cx="3935123" cy="886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7E96E-0048-F149-A2ED-C7DBEF78B80B}">
      <dsp:nvSpPr>
        <dsp:cNvPr id="0" name=""/>
        <dsp:cNvSpPr/>
      </dsp:nvSpPr>
      <dsp:spPr>
        <a:xfrm rot="5400000">
          <a:off x="438933" y="1471752"/>
          <a:ext cx="981080" cy="111692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ECB32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F13149-A1B9-F740-BB16-00ECD898F504}">
      <dsp:nvSpPr>
        <dsp:cNvPr id="0" name=""/>
        <dsp:cNvSpPr/>
      </dsp:nvSpPr>
      <dsp:spPr>
        <a:xfrm>
          <a:off x="3246" y="384204"/>
          <a:ext cx="1651562" cy="1156040"/>
        </a:xfrm>
        <a:prstGeom prst="roundRect">
          <a:avLst>
            <a:gd name="adj" fmla="val 16670"/>
          </a:avLst>
        </a:prstGeom>
        <a:solidFill>
          <a:schemeClr val="accent1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Franklin Gothic Medium" panose="020B0603020102020204" pitchFamily="34" charset="0"/>
            </a:rPr>
            <a:t>Local banking market</a:t>
          </a:r>
          <a:endParaRPr lang="en-US" sz="2200" kern="1200" dirty="0">
            <a:latin typeface="Franklin Gothic Medium" panose="020B0603020102020204" pitchFamily="34" charset="0"/>
          </a:endParaRPr>
        </a:p>
      </dsp:txBody>
      <dsp:txXfrm>
        <a:off x="59689" y="440647"/>
        <a:ext cx="1538676" cy="1043154"/>
      </dsp:txXfrm>
    </dsp:sp>
    <dsp:sp modelId="{E86C6FEC-10A1-FC49-B5FA-F2F195FC0BEA}">
      <dsp:nvSpPr>
        <dsp:cNvPr id="0" name=""/>
        <dsp:cNvSpPr/>
      </dsp:nvSpPr>
      <dsp:spPr>
        <a:xfrm>
          <a:off x="1699073" y="494459"/>
          <a:ext cx="4013653" cy="934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  <a:latin typeface="Franklin Gothic Medium" panose="020B0603020102020204" pitchFamily="34" charset="0"/>
            </a:rPr>
            <a:t>There is regional variation in inter-bank competition and the presence of foreign banks…</a:t>
          </a:r>
          <a:endParaRPr lang="en-US" sz="2000" kern="1200" dirty="0">
            <a:solidFill>
              <a:schemeClr val="tx1"/>
            </a:solidFill>
            <a:latin typeface="Franklin Gothic Medium" panose="020B0603020102020204" pitchFamily="34" charset="0"/>
          </a:endParaRPr>
        </a:p>
      </dsp:txBody>
      <dsp:txXfrm>
        <a:off x="1699073" y="494459"/>
        <a:ext cx="4013653" cy="934362"/>
      </dsp:txXfrm>
    </dsp:sp>
    <dsp:sp modelId="{B5507C98-F58F-3249-8E0A-D1B626E632A4}">
      <dsp:nvSpPr>
        <dsp:cNvPr id="0" name=""/>
        <dsp:cNvSpPr/>
      </dsp:nvSpPr>
      <dsp:spPr>
        <a:xfrm rot="5400000">
          <a:off x="1654922" y="2770367"/>
          <a:ext cx="981080" cy="111692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ECB32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F54ED-613A-2B43-AB3D-FA38D6AC6E94}">
      <dsp:nvSpPr>
        <dsp:cNvPr id="0" name=""/>
        <dsp:cNvSpPr/>
      </dsp:nvSpPr>
      <dsp:spPr>
        <a:xfrm>
          <a:off x="1395175" y="1682819"/>
          <a:ext cx="1651562" cy="1156040"/>
        </a:xfrm>
        <a:prstGeom prst="roundRect">
          <a:avLst>
            <a:gd name="adj" fmla="val 16670"/>
          </a:avLst>
        </a:prstGeom>
        <a:solidFill>
          <a:schemeClr val="accent1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Franklin Gothic Medium" panose="020B0603020102020204" pitchFamily="34" charset="0"/>
            </a:rPr>
            <a:t>Local credit constraints</a:t>
          </a:r>
          <a:endParaRPr lang="en-US" sz="2200" kern="1200" dirty="0">
            <a:latin typeface="Franklin Gothic Medium" panose="020B0603020102020204" pitchFamily="34" charset="0"/>
          </a:endParaRPr>
        </a:p>
      </dsp:txBody>
      <dsp:txXfrm>
        <a:off x="1451618" y="1739262"/>
        <a:ext cx="1538676" cy="1043154"/>
      </dsp:txXfrm>
    </dsp:sp>
    <dsp:sp modelId="{3A129253-7C4B-9A4A-A421-FA2F13D2A316}">
      <dsp:nvSpPr>
        <dsp:cNvPr id="0" name=""/>
        <dsp:cNvSpPr/>
      </dsp:nvSpPr>
      <dsp:spPr>
        <a:xfrm>
          <a:off x="3078551" y="1781628"/>
          <a:ext cx="3469394" cy="934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  <a:latin typeface="Franklin Gothic Medium" panose="020B0603020102020204" pitchFamily="34" charset="0"/>
            </a:rPr>
            <a:t>…which determines whether firms have access to credit or not.</a:t>
          </a:r>
          <a:endParaRPr lang="en-US" sz="2000" kern="1200" dirty="0">
            <a:solidFill>
              <a:schemeClr val="tx1"/>
            </a:solidFill>
            <a:latin typeface="Franklin Gothic Medium" panose="020B0603020102020204" pitchFamily="34" charset="0"/>
          </a:endParaRPr>
        </a:p>
      </dsp:txBody>
      <dsp:txXfrm>
        <a:off x="3078551" y="1781628"/>
        <a:ext cx="3469394" cy="934362"/>
      </dsp:txXfrm>
    </dsp:sp>
    <dsp:sp modelId="{D404D957-D9DC-A149-9B67-49BD4A624F26}">
      <dsp:nvSpPr>
        <dsp:cNvPr id="0" name=""/>
        <dsp:cNvSpPr/>
      </dsp:nvSpPr>
      <dsp:spPr>
        <a:xfrm>
          <a:off x="2798549" y="2981433"/>
          <a:ext cx="1651562" cy="1156040"/>
        </a:xfrm>
        <a:prstGeom prst="roundRect">
          <a:avLst>
            <a:gd name="adj" fmla="val 16670"/>
          </a:avLst>
        </a:prstGeom>
        <a:solidFill>
          <a:schemeClr val="accent1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Franklin Gothic Medium" panose="020B0603020102020204" pitchFamily="34" charset="0"/>
            </a:rPr>
            <a:t>Firm innovation</a:t>
          </a:r>
          <a:endParaRPr lang="en-US" sz="2200" kern="1200" dirty="0">
            <a:latin typeface="Franklin Gothic Medium" panose="020B0603020102020204" pitchFamily="34" charset="0"/>
          </a:endParaRPr>
        </a:p>
      </dsp:txBody>
      <dsp:txXfrm>
        <a:off x="2854992" y="3037876"/>
        <a:ext cx="1538676" cy="1043154"/>
      </dsp:txXfrm>
    </dsp:sp>
    <dsp:sp modelId="{1E78ECEA-B08A-6A43-A7B1-5B9940327F9C}">
      <dsp:nvSpPr>
        <dsp:cNvPr id="0" name=""/>
        <dsp:cNvSpPr/>
      </dsp:nvSpPr>
      <dsp:spPr>
        <a:xfrm>
          <a:off x="4450557" y="3091688"/>
          <a:ext cx="3189973" cy="934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  <a:latin typeface="Franklin Gothic Medium" panose="020B0603020102020204" pitchFamily="34" charset="0"/>
            </a:rPr>
            <a:t>Firms with access to credit introduce new products and processes to their markets.</a:t>
          </a:r>
          <a:endParaRPr lang="en-US" sz="2000" kern="1200" dirty="0">
            <a:solidFill>
              <a:schemeClr val="tx1"/>
            </a:solidFill>
            <a:latin typeface="Franklin Gothic Medium" panose="020B0603020102020204" pitchFamily="34" charset="0"/>
          </a:endParaRPr>
        </a:p>
      </dsp:txBody>
      <dsp:txXfrm>
        <a:off x="4450557" y="3091688"/>
        <a:ext cx="3189973" cy="9343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C7F5E-A00B-4335-A3B9-68B0BD173233}">
      <dsp:nvSpPr>
        <dsp:cNvPr id="0" name=""/>
        <dsp:cNvSpPr/>
      </dsp:nvSpPr>
      <dsp:spPr>
        <a:xfrm>
          <a:off x="0" y="0"/>
          <a:ext cx="8274050" cy="592449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dirty="0" smtClean="0">
              <a:solidFill>
                <a:srgbClr val="FFFFFF"/>
              </a:solidFill>
              <a:latin typeface="Franklin Gothic Medium"/>
              <a:cs typeface="Franklin Gothic Medium"/>
            </a:rPr>
            <a:t>Help firms export, enter global value chains through quality certifications, streamlined export procedures and VAT refunds</a:t>
          </a:r>
          <a:endParaRPr lang="en-GB" sz="2000" b="0" i="0" kern="1200" dirty="0">
            <a:solidFill>
              <a:srgbClr val="FFFFFF"/>
            </a:solidFill>
            <a:latin typeface="Franklin Gothic Medium"/>
            <a:cs typeface="Franklin Gothic Medium"/>
          </a:endParaRPr>
        </a:p>
      </dsp:txBody>
      <dsp:txXfrm>
        <a:off x="0" y="0"/>
        <a:ext cx="8274050" cy="592449"/>
      </dsp:txXfrm>
    </dsp:sp>
    <dsp:sp modelId="{8BCB1CB3-948D-4EED-891D-E7474677A037}">
      <dsp:nvSpPr>
        <dsp:cNvPr id="0" name=""/>
        <dsp:cNvSpPr/>
      </dsp:nvSpPr>
      <dsp:spPr>
        <a:xfrm>
          <a:off x="0" y="594408"/>
          <a:ext cx="8274050" cy="4101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70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GB" sz="2000" b="0" i="0" kern="1200" dirty="0" smtClean="0">
            <a:solidFill>
              <a:schemeClr val="tx1"/>
            </a:solidFill>
            <a:latin typeface="Franklin Gothic Medium" panose="020B0603020102020204" pitchFamily="34" charset="0"/>
            <a:cs typeface="Franklin Gothic Medium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kern="1200" dirty="0" smtClean="0">
              <a:solidFill>
                <a:schemeClr val="tx1"/>
              </a:solidFill>
              <a:latin typeface="Franklin Gothic Medium" panose="020B0603020102020204" pitchFamily="34" charset="0"/>
            </a:rPr>
            <a:t>Armenia -  Cisco, Microsoft partnerships, special events. ICT companies now get 44% of revenues from exports</a:t>
          </a:r>
          <a:endParaRPr lang="en-GB" sz="2000" b="0" i="0" kern="1200" dirty="0" smtClean="0">
            <a:solidFill>
              <a:schemeClr val="tx1"/>
            </a:solidFill>
            <a:latin typeface="Franklin Gothic Medium" panose="020B0603020102020204" pitchFamily="34" charset="0"/>
            <a:cs typeface="Franklin Gothic Medium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GB" sz="2000" kern="1200" dirty="0" smtClean="0">
            <a:solidFill>
              <a:schemeClr val="tx1"/>
            </a:solidFill>
            <a:latin typeface="Franklin Gothic Medium" panose="020B0603020102020204" pitchFamily="34" charset="0"/>
            <a:ea typeface="+mn-ea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kern="1200" dirty="0" smtClean="0">
              <a:solidFill>
                <a:schemeClr val="tx1"/>
              </a:solidFill>
              <a:latin typeface="Franklin Gothic Medium" panose="020B0603020102020204" pitchFamily="34" charset="0"/>
              <a:ea typeface="+mn-ea"/>
            </a:rPr>
            <a:t>Slovak Republic - special incentives for foreign firms, including SMEs, to come to less developed regions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GB" sz="2000" kern="1200" dirty="0" smtClean="0">
            <a:solidFill>
              <a:schemeClr val="tx1"/>
            </a:solidFill>
            <a:latin typeface="Franklin Gothic Medium" panose="020B0603020102020204" pitchFamily="34" charset="0"/>
            <a:ea typeface="+mn-ea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kern="1200" dirty="0" smtClean="0">
              <a:solidFill>
                <a:schemeClr val="tx1"/>
              </a:solidFill>
              <a:latin typeface="Franklin Gothic Medium" panose="020B0603020102020204" pitchFamily="34" charset="0"/>
              <a:ea typeface="+mn-ea"/>
            </a:rPr>
            <a:t>Estonia – focus on international cooperation, foreign R&amp;D investment grew by 15 per cent a year</a:t>
          </a:r>
        </a:p>
      </dsp:txBody>
      <dsp:txXfrm>
        <a:off x="0" y="594408"/>
        <a:ext cx="8274050" cy="4101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0.7095</cdr:x>
      <cdr:y>0.3867</cdr:y>
    </cdr:from>
    <cdr:to>
      <cdr:x>0.8231</cdr:x>
      <cdr:y>0.44614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46592" y="1873800"/>
          <a:ext cx="93610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800" b="1" dirty="0" smtClean="0">
              <a:solidFill>
                <a:srgbClr val="C00000"/>
              </a:solidFill>
              <a:latin typeface="Franklin Gothic Medium"/>
            </a:rPr>
            <a:t>Israel</a:t>
          </a:r>
          <a:endParaRPr lang="en-GB" sz="1800" b="1" dirty="0">
            <a:solidFill>
              <a:srgbClr val="C00000"/>
            </a:solidFill>
            <a:latin typeface="Franklin Gothic Medium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0.7095</cdr:x>
      <cdr:y>0.3867</cdr:y>
    </cdr:from>
    <cdr:to>
      <cdr:x>0.8231</cdr:x>
      <cdr:y>0.44614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46592" y="1873800"/>
          <a:ext cx="93610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800" b="1" dirty="0" smtClean="0">
              <a:solidFill>
                <a:srgbClr val="C00000"/>
              </a:solidFill>
              <a:latin typeface="Franklin Gothic Medium"/>
            </a:rPr>
            <a:t>Israel</a:t>
          </a:r>
          <a:endParaRPr lang="en-GB" sz="1800" b="1" dirty="0">
            <a:solidFill>
              <a:srgbClr val="C00000"/>
            </a:solidFill>
            <a:latin typeface="Franklin Gothic Medium"/>
          </a:endParaRPr>
        </a:p>
      </cdr:txBody>
    </cdr:sp>
  </cdr:relSizeAnchor>
  <cdr:relSizeAnchor xmlns:cdr="http://schemas.openxmlformats.org/drawingml/2006/chartDrawing">
    <cdr:from>
      <cdr:x>0.53474</cdr:x>
      <cdr:y>0.41642</cdr:y>
    </cdr:from>
    <cdr:to>
      <cdr:x>0.65707</cdr:x>
      <cdr:y>0.49072</cdr:y>
    </cdr:to>
    <cdr:sp macro="" textlink="">
      <cdr:nvSpPr>
        <cdr:cNvPr id="3" name="Right Arrow 2"/>
        <cdr:cNvSpPr/>
      </cdr:nvSpPr>
      <cdr:spPr bwMode="auto">
        <a:xfrm xmlns:a="http://schemas.openxmlformats.org/drawingml/2006/main">
          <a:off x="4406432" y="2017817"/>
          <a:ext cx="1008112" cy="360040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D77700"/>
        </a:solidFill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0000" tIns="46800" rIns="90000" bIns="4680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 dirty="0">
            <a:latin typeface="Franklin Gothic Medium"/>
          </a:endParaRPr>
        </a:p>
      </cdr:txBody>
    </cdr:sp>
  </cdr:relSizeAnchor>
  <cdr:relSizeAnchor xmlns:cdr="http://schemas.openxmlformats.org/drawingml/2006/chartDrawing">
    <cdr:from>
      <cdr:x>0.49978</cdr:x>
      <cdr:y>0.28268</cdr:y>
    </cdr:from>
    <cdr:to>
      <cdr:x>0.67455</cdr:x>
      <cdr:y>0.43128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118400" y="1369744"/>
          <a:ext cx="1440160" cy="7200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GB" sz="3600" b="1" dirty="0" smtClean="0">
              <a:solidFill>
                <a:srgbClr val="D77700"/>
              </a:solidFill>
              <a:latin typeface="Franklin Gothic Medium"/>
            </a:rPr>
            <a:t>?</a:t>
          </a:r>
          <a:endParaRPr lang="en-GB" sz="3600" b="1" dirty="0">
            <a:solidFill>
              <a:srgbClr val="D77700"/>
            </a:solidFill>
            <a:latin typeface="Franklin Gothic Medium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0.7095</cdr:x>
      <cdr:y>0.3867</cdr:y>
    </cdr:from>
    <cdr:to>
      <cdr:x>0.8231</cdr:x>
      <cdr:y>0.44614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46592" y="1873800"/>
          <a:ext cx="93610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800" b="1" dirty="0" smtClean="0">
              <a:solidFill>
                <a:srgbClr val="C00000"/>
              </a:solidFill>
              <a:latin typeface="Franklin Gothic Medium"/>
            </a:rPr>
            <a:t>Israel</a:t>
          </a:r>
          <a:endParaRPr lang="en-GB" sz="1800" b="1" dirty="0">
            <a:solidFill>
              <a:srgbClr val="C00000"/>
            </a:solidFill>
            <a:latin typeface="Franklin Gothic Medium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0.43861</cdr:x>
      <cdr:y>0.81129</cdr:y>
    </cdr:from>
    <cdr:to>
      <cdr:x>0.54958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14344" y="48261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>
            <a:latin typeface="Franklin Gothic Medium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0.43861</cdr:x>
      <cdr:y>0.81129</cdr:y>
    </cdr:from>
    <cdr:to>
      <cdr:x>0.54958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14344" y="48261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>
            <a:latin typeface="Franklin Gothic Medium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0.59797</cdr:x>
      <cdr:y>0.54188</cdr:y>
    </cdr:from>
    <cdr:to>
      <cdr:x>0.96161</cdr:x>
      <cdr:y>0.84961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64506" y="2247282"/>
          <a:ext cx="2593335" cy="12762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800" b="1" dirty="0" smtClean="0">
              <a:solidFill>
                <a:srgbClr val="C00000"/>
              </a:solidFill>
              <a:latin typeface="Franklin Gothic Medium" panose="020B0603020102020204" pitchFamily="34" charset="0"/>
            </a:rPr>
            <a:t>Transition</a:t>
          </a:r>
        </a:p>
        <a:p xmlns:a="http://schemas.openxmlformats.org/drawingml/2006/main">
          <a:pPr algn="ctr"/>
          <a:r>
            <a:rPr lang="en-GB" sz="1800" b="1" dirty="0" smtClean="0">
              <a:solidFill>
                <a:srgbClr val="C00000"/>
              </a:solidFill>
              <a:latin typeface="Franklin Gothic Medium" panose="020B0603020102020204" pitchFamily="34" charset="0"/>
            </a:rPr>
            <a:t>Region</a:t>
          </a:r>
          <a:endParaRPr lang="en-GB" sz="1800" b="1" dirty="0">
            <a:solidFill>
              <a:srgbClr val="C00000"/>
            </a:solidFill>
            <a:latin typeface="Franklin Gothic Medium" panose="020B060302010202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0.59085</cdr:x>
      <cdr:y>0.52963</cdr:y>
    </cdr:from>
    <cdr:to>
      <cdr:x>0.95449</cdr:x>
      <cdr:y>0.83736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680080" y="2478680"/>
          <a:ext cx="2880320" cy="1440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800" b="1" dirty="0" smtClean="0">
              <a:solidFill>
                <a:srgbClr val="C00000"/>
              </a:solidFill>
              <a:latin typeface="Franklin Gothic Medium" panose="020B0603020102020204" pitchFamily="34" charset="0"/>
            </a:rPr>
            <a:t>Central Europe and </a:t>
          </a:r>
        </a:p>
        <a:p xmlns:a="http://schemas.openxmlformats.org/drawingml/2006/main">
          <a:pPr algn="ctr"/>
          <a:r>
            <a:rPr lang="en-GB" sz="1800" b="1" dirty="0" smtClean="0">
              <a:solidFill>
                <a:srgbClr val="C00000"/>
              </a:solidFill>
              <a:latin typeface="Franklin Gothic Medium" panose="020B0603020102020204" pitchFamily="34" charset="0"/>
            </a:rPr>
            <a:t>the Baltic States</a:t>
          </a:r>
          <a:endParaRPr lang="en-GB" sz="1800" b="1" dirty="0">
            <a:solidFill>
              <a:srgbClr val="C00000"/>
            </a:solidFill>
            <a:latin typeface="Franklin Gothic Medium" panose="020B060302010202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0.3394</cdr:x>
      <cdr:y>0.09933</cdr:y>
    </cdr:from>
    <cdr:to>
      <cdr:x>0.38957</cdr:x>
      <cdr:y>0.35258</cdr:y>
    </cdr:to>
    <cdr:sp macro="" textlink="">
      <cdr:nvSpPr>
        <cdr:cNvPr id="2" name="Right Arrow 1"/>
        <cdr:cNvSpPr/>
      </cdr:nvSpPr>
      <cdr:spPr bwMode="auto">
        <a:xfrm xmlns:a="http://schemas.openxmlformats.org/drawingml/2006/main" rot="18644819">
          <a:off x="2262803" y="862899"/>
          <a:ext cx="1187498" cy="393217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tx2"/>
        </a:solidFill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0000" tIns="46800" rIns="90000" bIns="4680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 dirty="0">
            <a:latin typeface="Franklin Gothic Medium"/>
          </a:endParaRPr>
        </a:p>
      </cdr:txBody>
    </cdr:sp>
  </cdr:relSizeAnchor>
  <cdr:relSizeAnchor xmlns:cdr="http://schemas.openxmlformats.org/drawingml/2006/chartDrawing">
    <cdr:from>
      <cdr:x>0.77578</cdr:x>
      <cdr:y>0.00906</cdr:y>
    </cdr:from>
    <cdr:to>
      <cdr:x>0.83326</cdr:x>
      <cdr:y>0.35522</cdr:y>
    </cdr:to>
    <cdr:sp macro="" textlink="">
      <cdr:nvSpPr>
        <cdr:cNvPr id="3" name="Right Arrow 2"/>
        <cdr:cNvSpPr/>
      </cdr:nvSpPr>
      <cdr:spPr bwMode="auto">
        <a:xfrm xmlns:a="http://schemas.openxmlformats.org/drawingml/2006/main" rot="18174832">
          <a:off x="5493673" y="628806"/>
          <a:ext cx="1623156" cy="450487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tx2"/>
        </a:solidFill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0000" tIns="46800" rIns="90000" bIns="46800" numCol="1" anchor="ctr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>
            <a:latin typeface="Franklin Gothic Medium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Franklin Gothic Medium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BD01D-E583-E841-962B-5229A5520FBF}" type="datetimeFigureOut">
              <a:rPr lang="en-US" smtClean="0">
                <a:latin typeface="Franklin Gothic Medium"/>
              </a:rPr>
              <a:t>12/12/2014</a:t>
            </a:fld>
            <a:endParaRPr lang="en-US" dirty="0">
              <a:latin typeface="Franklin Gothic Medium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Franklin Gothic Medium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878C1-4F74-2F45-A775-0840B238B61F}" type="slidenum">
              <a:rPr lang="en-US" smtClean="0">
                <a:latin typeface="Franklin Gothic Medium"/>
              </a:rPr>
              <a:t>‹#›</a:t>
            </a:fld>
            <a:endParaRPr lang="en-US" dirty="0"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77587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ranklin Gothic Medium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ranklin Gothic Medium"/>
              </a:defRPr>
            </a:lvl1pPr>
          </a:lstStyle>
          <a:p>
            <a:fld id="{0A303AD8-C193-D548-A10B-2634EF2DCC3D}" type="datetimeFigureOut">
              <a:rPr lang="en-US" smtClean="0"/>
              <a:pPr/>
              <a:t>12/12/2014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ranklin Gothic Medium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ranklin Gothic Medium"/>
              </a:defRPr>
            </a:lvl1pPr>
          </a:lstStyle>
          <a:p>
            <a:fld id="{1A027D74-23E7-A048-8AAA-DFC223966C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409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Franklin Gothic Medium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Franklin Gothic Medium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Franklin Gothic Medium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Franklin Gothic Medium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Franklin Gothic Medium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7D74-23E7-A048-8AAA-DFC223966C8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168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7D74-23E7-A048-8AAA-DFC223966C8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146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7D74-23E7-A048-8AAA-DFC223966C8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257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7D74-23E7-A048-8AAA-DFC223966C8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257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7D74-23E7-A048-8AAA-DFC223966C8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168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7D74-23E7-A048-8AAA-DFC223966C8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51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7D74-23E7-A048-8AAA-DFC223966C8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168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7D74-23E7-A048-8AAA-DFC223966C8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146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7D74-23E7-A048-8AAA-DFC223966C8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146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7D74-23E7-A048-8AAA-DFC223966C8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4463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7D74-23E7-A048-8AAA-DFC223966C8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46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7D74-23E7-A048-8AAA-DFC223966C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586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7D74-23E7-A048-8AAA-DFC223966C8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4463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7D74-23E7-A048-8AAA-DFC223966C8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1465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7D74-23E7-A048-8AAA-DFC223966C8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1465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7D74-23E7-A048-8AAA-DFC223966C8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1465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7D74-23E7-A048-8AAA-DFC223966C8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077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7D74-23E7-A048-8AAA-DFC223966C8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1465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7D74-23E7-A048-8AAA-DFC223966C8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7D74-23E7-A048-8AAA-DFC223966C8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636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7D74-23E7-A048-8AAA-DFC223966C8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146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7D74-23E7-A048-8AAA-DFC223966C8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146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7D74-23E7-A048-8AAA-DFC223966C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46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7D74-23E7-A048-8AAA-DFC223966C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46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7D74-23E7-A048-8AAA-DFC223966C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46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27D74-23E7-A048-8AAA-DFC223966C8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168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31800" y="1692275"/>
            <a:ext cx="8280400" cy="4454525"/>
          </a:xfrm>
          <a:solidFill>
            <a:schemeClr val="bg1">
              <a:lumMod val="95000"/>
            </a:schemeClr>
          </a:solidFill>
          <a:ln w="3175">
            <a:noFill/>
          </a:ln>
          <a:effectLst/>
        </p:spPr>
        <p:txBody>
          <a:bodyPr anchor="ctr" anchorCtr="0"/>
          <a:lstStyle>
            <a:lvl1pPr algn="ctr">
              <a:defRPr b="0" i="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3" name="Oval 32"/>
          <p:cNvSpPr/>
          <p:nvPr userDrawn="1"/>
        </p:nvSpPr>
        <p:spPr>
          <a:xfrm>
            <a:off x="7182731" y="1952191"/>
            <a:ext cx="1267540" cy="126754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Medium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4F0-42FD-E949-97DD-201A86BCCF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975" y="158354"/>
            <a:ext cx="6118225" cy="384721"/>
          </a:xfrm>
          <a:prstGeom prst="rect">
            <a:avLst/>
          </a:prstGeom>
        </p:spPr>
        <p:txBody>
          <a:bodyPr anchor="ctr" anchorCtr="0"/>
          <a:lstStyle>
            <a:lvl1pPr>
              <a:defRPr sz="2500" b="0" i="0" cap="all">
                <a:solidFill>
                  <a:schemeClr val="tx1"/>
                </a:solidFill>
                <a:latin typeface="Franklin Gothic Demi"/>
                <a:cs typeface="Franklin Gothic Demi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EU_Bank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221" y="263129"/>
            <a:ext cx="1535951" cy="819546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431800" y="1171575"/>
            <a:ext cx="8276547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mag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263312"/>
            <a:ext cx="1009649" cy="174982"/>
          </a:xfrm>
          <a:prstGeom prst="rect">
            <a:avLst/>
          </a:prstGeom>
        </p:spPr>
      </p:pic>
      <p:sp>
        <p:nvSpPr>
          <p:cNvPr id="18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31800" y="456733"/>
            <a:ext cx="6121400" cy="384721"/>
          </a:xfrm>
        </p:spPr>
        <p:txBody>
          <a:bodyPr anchor="ctr" anchorCtr="0"/>
          <a:lstStyle>
            <a:lvl1pPr marL="0" indent="0">
              <a:buNone/>
              <a:defRPr sz="2500" b="0" i="0" cap="all">
                <a:solidFill>
                  <a:schemeClr val="tx1"/>
                </a:solidFill>
                <a:latin typeface="Franklin Gothic Demi"/>
                <a:cs typeface="Franklin Gothic Dem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31800" y="739304"/>
            <a:ext cx="6121400" cy="384721"/>
          </a:xfrm>
        </p:spPr>
        <p:txBody>
          <a:bodyPr anchor="ctr" anchorCtr="0"/>
          <a:lstStyle>
            <a:lvl1pPr marL="0" indent="0">
              <a:buNone/>
              <a:defRPr sz="2500" b="0" i="0" cap="all">
                <a:solidFill>
                  <a:schemeClr val="tx1"/>
                </a:solidFill>
                <a:latin typeface="Franklin Gothic Demi"/>
                <a:cs typeface="Franklin Gothic Dem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1800" y="1450994"/>
            <a:ext cx="6121400" cy="169277"/>
          </a:xfrm>
        </p:spPr>
        <p:txBody>
          <a:bodyPr anchor="t" anchorCtr="0"/>
          <a:lstStyle>
            <a:lvl1pPr marL="0" indent="0">
              <a:buNone/>
              <a:defRPr sz="1100" b="0" i="0" cap="none">
                <a:solidFill>
                  <a:schemeClr val="tx2"/>
                </a:solidFill>
                <a:latin typeface="Franklin Gothic Book"/>
                <a:cs typeface="Franklin Gothic Boo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6170085" y="5026351"/>
            <a:ext cx="2253642" cy="584775"/>
          </a:xfrm>
        </p:spPr>
        <p:txBody>
          <a:bodyPr/>
          <a:lstStyle>
            <a:lvl1pPr marL="0" indent="0">
              <a:buNone/>
              <a:defRPr sz="3800" cap="none">
                <a:solidFill>
                  <a:schemeClr val="bg1"/>
                </a:solidFill>
                <a:latin typeface="Franklin Gothic Demi Cond"/>
                <a:cs typeface="Franklin Gothic Demi Con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168753" y="5453150"/>
            <a:ext cx="2254190" cy="584775"/>
          </a:xfrm>
        </p:spPr>
        <p:txBody>
          <a:bodyPr anchor="t" anchorCtr="0"/>
          <a:lstStyle>
            <a:lvl1pPr marL="0" indent="0">
              <a:buNone/>
              <a:defRPr sz="3800" b="0" cap="none">
                <a:solidFill>
                  <a:schemeClr val="bg1"/>
                </a:solidFill>
                <a:latin typeface="Franklin Gothic Demi Cond"/>
                <a:cs typeface="Franklin Gothic Demi Con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31" name="Title 1"/>
          <p:cNvSpPr txBox="1">
            <a:spLocks/>
          </p:cNvSpPr>
          <p:nvPr userDrawn="1"/>
        </p:nvSpPr>
        <p:spPr>
          <a:xfrm>
            <a:off x="7102166" y="2242072"/>
            <a:ext cx="1425606" cy="38472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457200" rtl="0" eaLnBrk="1" latinLnBrk="0" hangingPunct="1">
              <a:spcBef>
                <a:spcPts val="0"/>
              </a:spcBef>
              <a:buNone/>
              <a:defRPr sz="2300" kern="1200" cap="all">
                <a:solidFill>
                  <a:schemeClr val="bg1"/>
                </a:solidFill>
                <a:latin typeface="Franklin Gothic Medium Cond"/>
                <a:ea typeface="+mj-ea"/>
                <a:cs typeface="Franklin Gothic Medium Cond"/>
              </a:defRPr>
            </a:lvl1pPr>
          </a:lstStyle>
          <a:p>
            <a:pPr algn="ctr"/>
            <a:r>
              <a:rPr lang="en-GB" sz="2500" dirty="0" smtClean="0">
                <a:latin typeface="Franklin Gothic Demi Cond"/>
                <a:cs typeface="Franklin Gothic Demi Cond"/>
              </a:rPr>
              <a:t>text</a:t>
            </a:r>
            <a:endParaRPr lang="en-US" sz="2500" dirty="0">
              <a:latin typeface="Franklin Gothic Demi Cond"/>
              <a:cs typeface="Franklin Gothic Demi Cond"/>
            </a:endParaRPr>
          </a:p>
        </p:txBody>
      </p:sp>
      <p:sp>
        <p:nvSpPr>
          <p:cNvPr id="32" name="Title 1"/>
          <p:cNvSpPr txBox="1">
            <a:spLocks/>
          </p:cNvSpPr>
          <p:nvPr userDrawn="1"/>
        </p:nvSpPr>
        <p:spPr>
          <a:xfrm>
            <a:off x="7102166" y="2495057"/>
            <a:ext cx="1425606" cy="38472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457200" rtl="0" eaLnBrk="1" latinLnBrk="0" hangingPunct="1">
              <a:spcBef>
                <a:spcPts val="0"/>
              </a:spcBef>
              <a:buNone/>
              <a:defRPr sz="2300" kern="1200" cap="all">
                <a:solidFill>
                  <a:schemeClr val="bg1"/>
                </a:solidFill>
                <a:latin typeface="Franklin Gothic Medium Cond"/>
                <a:ea typeface="+mj-ea"/>
                <a:cs typeface="Franklin Gothic Medium Cond"/>
              </a:defRPr>
            </a:lvl1pPr>
          </a:lstStyle>
          <a:p>
            <a:pPr algn="ctr"/>
            <a:r>
              <a:rPr lang="en-GB" sz="2500" dirty="0" smtClean="0">
                <a:latin typeface="Franklin Gothic Demi Cond"/>
                <a:cs typeface="Franklin Gothic Demi Cond"/>
              </a:rPr>
              <a:t>text</a:t>
            </a:r>
            <a:endParaRPr lang="en-US" sz="2500" dirty="0">
              <a:latin typeface="Franklin Gothic Demi Cond"/>
              <a:cs typeface="Franklin Gothic Demi Cond"/>
            </a:endParaRPr>
          </a:p>
        </p:txBody>
      </p:sp>
    </p:spTree>
    <p:extLst>
      <p:ext uri="{BB962C8B-B14F-4D97-AF65-F5344CB8AC3E}">
        <p14:creationId xmlns:p14="http://schemas.microsoft.com/office/powerpoint/2010/main" val="37098934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3" y="1246791"/>
            <a:ext cx="8229600" cy="3231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446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latin typeface="Franklin Gothic Medium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446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latin typeface="Franklin Gothic Medium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184666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184666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4F0-42FD-E949-97DD-201A86BCC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759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3" y="1246791"/>
            <a:ext cx="8229600" cy="32316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184666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184666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4F0-42FD-E949-97DD-201A86BCC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3629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184666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184666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4F0-42FD-E949-97DD-201A86BCC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145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24006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>
                <a:latin typeface="Franklin Gothic Medium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184666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184666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4F0-42FD-E949-97DD-201A86BCC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1958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184666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184666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4F0-42FD-E949-97DD-201A86BCC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4382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3" y="1246791"/>
            <a:ext cx="8229600" cy="32316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52815" y="1600200"/>
            <a:ext cx="3308598" cy="1277273"/>
          </a:xfrm>
        </p:spPr>
        <p:txBody>
          <a:bodyPr vert="eaVert"/>
          <a:lstStyle>
            <a:lvl5pPr>
              <a:defRPr>
                <a:latin typeface="Franklin Gothic Medium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184666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184666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4F0-42FD-E949-97DD-201A86BCC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75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1951" y="274638"/>
            <a:ext cx="1585049" cy="5851525"/>
          </a:xfrm>
        </p:spPr>
        <p:txBody>
          <a:bodyPr vert="eaVert"/>
          <a:lstStyle>
            <a:lvl5pPr>
              <a:defRPr>
                <a:latin typeface="Franklin Gothic Medium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184666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184666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4F0-42FD-E949-97DD-201A86BCC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464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431800" y="263525"/>
            <a:ext cx="8280400" cy="918679"/>
            <a:chOff x="431800" y="263525"/>
            <a:chExt cx="8280400" cy="918679"/>
          </a:xfrm>
        </p:grpSpPr>
        <p:sp>
          <p:nvSpPr>
            <p:cNvPr id="16" name="Rectangle 15"/>
            <p:cNvSpPr/>
            <p:nvPr userDrawn="1"/>
          </p:nvSpPr>
          <p:spPr>
            <a:xfrm>
              <a:off x="2974314" y="263525"/>
              <a:ext cx="5737886" cy="9119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Franklin Gothic Medium"/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431800" y="1171575"/>
              <a:ext cx="8276547" cy="0"/>
            </a:xfrm>
            <a:prstGeom prst="line">
              <a:avLst/>
            </a:prstGeom>
            <a:ln w="254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 userDrawn="1"/>
          </p:nvSpPr>
          <p:spPr>
            <a:xfrm>
              <a:off x="431800" y="263525"/>
              <a:ext cx="2546350" cy="91867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Franklin Gothic Medium"/>
              </a:endParaRPr>
            </a:p>
          </p:txBody>
        </p:sp>
      </p:grpSp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31800" y="1263651"/>
            <a:ext cx="8280400" cy="4883150"/>
          </a:xfrm>
          <a:solidFill>
            <a:schemeClr val="bg1">
              <a:lumMod val="95000"/>
            </a:schemeClr>
          </a:solidFill>
          <a:ln w="3175">
            <a:noFill/>
          </a:ln>
          <a:effectLst/>
        </p:spPr>
        <p:txBody>
          <a:bodyPr anchor="ctr" anchorCtr="0"/>
          <a:lstStyle>
            <a:lvl1pPr algn="ctr">
              <a:defRPr b="0" i="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4F0-42FD-E949-97DD-201A86BCCF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078882" y="535608"/>
            <a:ext cx="5405207" cy="353943"/>
          </a:xfrm>
        </p:spPr>
        <p:txBody>
          <a:bodyPr anchor="ctr" anchorCtr="0"/>
          <a:lstStyle>
            <a:lvl1pPr marL="0" indent="0">
              <a:buNone/>
              <a:defRPr sz="2300" b="0" i="0" cap="none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err="1" smtClean="0"/>
              <a:t>FranklinGothicMed</a:t>
            </a:r>
            <a:r>
              <a:rPr lang="en-GB" dirty="0" smtClean="0"/>
              <a:t> 23pt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611601" y="1274554"/>
            <a:ext cx="5486400" cy="584775"/>
          </a:xfrm>
        </p:spPr>
        <p:txBody>
          <a:bodyPr/>
          <a:lstStyle>
            <a:lvl1pPr marL="0" indent="0">
              <a:buNone/>
              <a:defRPr sz="3800" cap="none">
                <a:solidFill>
                  <a:schemeClr val="bg1"/>
                </a:solidFill>
                <a:latin typeface="Franklin Gothic Demi Cond"/>
                <a:cs typeface="Franklin Gothic Demi Con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err="1" smtClean="0"/>
              <a:t>FranklinGothic</a:t>
            </a:r>
            <a:endParaRPr lang="en-GB" dirty="0" smtClean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10268" y="1701353"/>
            <a:ext cx="5487733" cy="584775"/>
          </a:xfrm>
        </p:spPr>
        <p:txBody>
          <a:bodyPr anchor="t" anchorCtr="0"/>
          <a:lstStyle>
            <a:lvl1pPr marL="0" indent="0">
              <a:buNone/>
              <a:defRPr sz="3800" b="0" cap="none">
                <a:solidFill>
                  <a:schemeClr val="bg1"/>
                </a:solidFill>
                <a:latin typeface="Franklin Gothic Demi Cond"/>
                <a:cs typeface="Franklin Gothic Demi Con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 smtClean="0"/>
              <a:t>DemiCondITC</a:t>
            </a:r>
            <a:r>
              <a:rPr lang="en-GB" dirty="0" smtClean="0"/>
              <a:t> 38pt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41338" y="255697"/>
            <a:ext cx="2444750" cy="353943"/>
          </a:xfrm>
          <a:prstGeom prst="rect">
            <a:avLst/>
          </a:prstGeom>
        </p:spPr>
        <p:txBody>
          <a:bodyPr anchor="ctr" anchorCtr="0"/>
          <a:lstStyle>
            <a:lvl1pPr>
              <a:defRPr sz="2300" cap="all" baseline="0">
                <a:solidFill>
                  <a:schemeClr val="bg1"/>
                </a:solidFill>
                <a:latin typeface="Franklin Gothic Medium Cond"/>
                <a:cs typeface="Franklin Gothic Medium Cond"/>
              </a:defRPr>
            </a:lvl1pPr>
          </a:lstStyle>
          <a:p>
            <a:r>
              <a:rPr lang="en-US" dirty="0" smtClean="0"/>
              <a:t>TYPE HERE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31813" y="528285"/>
            <a:ext cx="2446337" cy="353943"/>
          </a:xfrm>
        </p:spPr>
        <p:txBody>
          <a:bodyPr anchor="ctr" anchorCtr="0"/>
          <a:lstStyle>
            <a:lvl1pPr marL="0" indent="0">
              <a:buNone/>
              <a:defRPr sz="2300" b="0" cap="all">
                <a:solidFill>
                  <a:srgbClr val="FFFFFF"/>
                </a:solidFill>
                <a:latin typeface="Franklin Gothic Medium Cond"/>
                <a:cs typeface="Franklin Gothic Medium Con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TYPE HERE</a:t>
            </a:r>
            <a:endParaRPr lang="en-GB" dirty="0" smtClean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31813" y="809931"/>
            <a:ext cx="2446337" cy="353943"/>
          </a:xfrm>
        </p:spPr>
        <p:txBody>
          <a:bodyPr anchor="ctr" anchorCtr="0"/>
          <a:lstStyle>
            <a:lvl1pPr marL="0" indent="0">
              <a:buNone/>
              <a:defRPr sz="2300" b="0" cap="all">
                <a:solidFill>
                  <a:srgbClr val="FFFFFF"/>
                </a:solidFill>
                <a:latin typeface="Franklin Gothic Medium Cond"/>
                <a:cs typeface="Franklin Gothic Medium Con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TYPE HERE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94463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1813" y="1246791"/>
            <a:ext cx="8229600" cy="323165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FranklinGothicDemiITC</a:t>
            </a:r>
            <a:r>
              <a:rPr lang="en-US" dirty="0" smtClean="0"/>
              <a:t> 21pt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1215" y="1679988"/>
            <a:ext cx="8229600" cy="1277273"/>
          </a:xfrm>
        </p:spPr>
        <p:txBody>
          <a:bodyPr/>
          <a:lstStyle>
            <a:lvl1pPr>
              <a:defRPr sz="2300" cap="all">
                <a:solidFill>
                  <a:schemeClr val="tx2"/>
                </a:solidFill>
                <a:latin typeface="Franklin Gothic Medium Cond"/>
                <a:cs typeface="Franklin Gothic Medium Cond"/>
              </a:defRPr>
            </a:lvl1pPr>
            <a:lvl2pPr>
              <a:defRPr sz="2100">
                <a:solidFill>
                  <a:srgbClr val="AD1221"/>
                </a:solidFill>
                <a:latin typeface="Franklin Gothic Medium Cond"/>
                <a:cs typeface="Franklin Gothic Medium Cond"/>
              </a:defRPr>
            </a:lvl2pPr>
            <a:lvl3pPr>
              <a:defRPr sz="1900">
                <a:solidFill>
                  <a:srgbClr val="AD1221"/>
                </a:solidFill>
                <a:latin typeface="Franklin Gothic Demi Cond"/>
                <a:cs typeface="Franklin Gothic Demi Cond"/>
              </a:defRPr>
            </a:lvl3pPr>
            <a:lvl4pPr>
              <a:defRPr b="0" i="0">
                <a:latin typeface="Franklin Gothic Book"/>
                <a:cs typeface="Franklin Gothic Book"/>
              </a:defRPr>
            </a:lvl4pPr>
          </a:lstStyle>
          <a:p>
            <a:pPr lvl="0"/>
            <a:r>
              <a:rPr lang="en-GB" dirty="0" smtClean="0"/>
              <a:t>Click to edit Master text styles </a:t>
            </a:r>
            <a:r>
              <a:rPr lang="en-GB" dirty="0" err="1" smtClean="0"/>
              <a:t>franklingothicmedconditc</a:t>
            </a:r>
            <a:r>
              <a:rPr lang="en-GB" dirty="0" smtClean="0"/>
              <a:t> 23pt</a:t>
            </a:r>
          </a:p>
          <a:p>
            <a:pPr lvl="1"/>
            <a:r>
              <a:rPr lang="en-GB" dirty="0" smtClean="0"/>
              <a:t>Second level </a:t>
            </a:r>
            <a:r>
              <a:rPr lang="en-GB" dirty="0" err="1" smtClean="0"/>
              <a:t>FranklinGothicMedCondITC</a:t>
            </a:r>
            <a:r>
              <a:rPr lang="en-GB" dirty="0" smtClean="0"/>
              <a:t> 21pt</a:t>
            </a:r>
          </a:p>
          <a:p>
            <a:pPr lvl="2"/>
            <a:r>
              <a:rPr lang="en-GB" dirty="0" smtClean="0"/>
              <a:t>Third level </a:t>
            </a:r>
            <a:r>
              <a:rPr lang="en-GB" dirty="0" err="1" smtClean="0"/>
              <a:t>FranklinGothicMedCondITC</a:t>
            </a:r>
            <a:r>
              <a:rPr lang="en-GB" dirty="0" smtClean="0"/>
              <a:t> 19pt</a:t>
            </a:r>
          </a:p>
          <a:p>
            <a:pPr lvl="3"/>
            <a:r>
              <a:rPr lang="en-GB" dirty="0" smtClean="0"/>
              <a:t>Fourth level </a:t>
            </a:r>
            <a:r>
              <a:rPr lang="en-GB" dirty="0" err="1" smtClean="0"/>
              <a:t>FranklinGothicBook</a:t>
            </a:r>
            <a:r>
              <a:rPr lang="en-GB" dirty="0" smtClean="0"/>
              <a:t> 20pt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4F0-42FD-E949-97DD-201A86BCCFD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31800" y="263525"/>
            <a:ext cx="8280400" cy="918679"/>
            <a:chOff x="431800" y="263525"/>
            <a:chExt cx="8280400" cy="918679"/>
          </a:xfrm>
        </p:grpSpPr>
        <p:sp>
          <p:nvSpPr>
            <p:cNvPr id="8" name="Rectangle 7"/>
            <p:cNvSpPr/>
            <p:nvPr userDrawn="1"/>
          </p:nvSpPr>
          <p:spPr>
            <a:xfrm>
              <a:off x="2974314" y="263525"/>
              <a:ext cx="5737886" cy="9119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Franklin Gothic Medium"/>
              </a:endParaRPr>
            </a:p>
          </p:txBody>
        </p:sp>
        <p:cxnSp>
          <p:nvCxnSpPr>
            <p:cNvPr id="9" name="Straight Connector 8"/>
            <p:cNvCxnSpPr/>
            <p:nvPr userDrawn="1"/>
          </p:nvCxnSpPr>
          <p:spPr>
            <a:xfrm>
              <a:off x="431800" y="1171575"/>
              <a:ext cx="8276547" cy="0"/>
            </a:xfrm>
            <a:prstGeom prst="line">
              <a:avLst/>
            </a:prstGeom>
            <a:ln w="254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 userDrawn="1"/>
          </p:nvSpPr>
          <p:spPr>
            <a:xfrm>
              <a:off x="431800" y="263525"/>
              <a:ext cx="2546350" cy="91867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Franklin Gothic Medium"/>
              </a:endParaRPr>
            </a:p>
          </p:txBody>
        </p:sp>
      </p:grp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078882" y="535608"/>
            <a:ext cx="5405207" cy="353943"/>
          </a:xfrm>
        </p:spPr>
        <p:txBody>
          <a:bodyPr anchor="ctr" anchorCtr="0"/>
          <a:lstStyle>
            <a:lvl1pPr marL="0" indent="0">
              <a:buNone/>
              <a:defRPr sz="2300" b="0" i="0" cap="none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err="1" smtClean="0"/>
              <a:t>FranklinGothicMed</a:t>
            </a:r>
            <a:r>
              <a:rPr lang="en-GB" dirty="0" smtClean="0"/>
              <a:t> 23pt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31800" y="6154199"/>
            <a:ext cx="8276547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 userDrawn="1"/>
        </p:nvSpPr>
        <p:spPr>
          <a:xfrm>
            <a:off x="541338" y="255697"/>
            <a:ext cx="2444750" cy="35394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 defTabSz="457200" rtl="0" eaLnBrk="1" latinLnBrk="0" hangingPunct="1">
              <a:spcBef>
                <a:spcPts val="0"/>
              </a:spcBef>
              <a:buNone/>
              <a:defRPr sz="2300" kern="1200" cap="all" baseline="0">
                <a:solidFill>
                  <a:schemeClr val="bg1"/>
                </a:solidFill>
                <a:latin typeface="Franklin Gothic Medium Cond"/>
                <a:ea typeface="+mj-ea"/>
                <a:cs typeface="Franklin Gothic Medium Cond"/>
              </a:defRPr>
            </a:lvl1pPr>
          </a:lstStyle>
          <a:p>
            <a:r>
              <a:rPr lang="en-US" dirty="0" smtClean="0"/>
              <a:t>TYPE HERE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31813" y="528285"/>
            <a:ext cx="2446337" cy="353943"/>
          </a:xfrm>
        </p:spPr>
        <p:txBody>
          <a:bodyPr anchor="ctr" anchorCtr="0"/>
          <a:lstStyle>
            <a:lvl1pPr marL="0" indent="0">
              <a:buNone/>
              <a:defRPr sz="2300" b="0" cap="all">
                <a:solidFill>
                  <a:srgbClr val="FFFFFF"/>
                </a:solidFill>
                <a:latin typeface="Franklin Gothic Medium Cond"/>
                <a:cs typeface="Franklin Gothic Medium Con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TYPE HERE</a:t>
            </a:r>
            <a:endParaRPr lang="en-GB" dirty="0" smtClean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31813" y="809931"/>
            <a:ext cx="2446337" cy="353943"/>
          </a:xfrm>
        </p:spPr>
        <p:txBody>
          <a:bodyPr anchor="ctr" anchorCtr="0"/>
          <a:lstStyle>
            <a:lvl1pPr marL="0" indent="0">
              <a:buNone/>
              <a:defRPr sz="2300" b="0" cap="all">
                <a:solidFill>
                  <a:srgbClr val="FFFFFF"/>
                </a:solidFill>
                <a:latin typeface="Franklin Gothic Medium Cond"/>
                <a:cs typeface="Franklin Gothic Medium Con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TYPE HERE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43214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1813" y="1246791"/>
            <a:ext cx="8229600" cy="323165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FranklinGothicDemiITC</a:t>
            </a:r>
            <a:r>
              <a:rPr lang="en-US" dirty="0" smtClean="0"/>
              <a:t> 21pt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1215" y="1679988"/>
            <a:ext cx="8229600" cy="1277273"/>
          </a:xfrm>
        </p:spPr>
        <p:txBody>
          <a:bodyPr/>
          <a:lstStyle>
            <a:lvl1pPr>
              <a:defRPr sz="2300" cap="all">
                <a:solidFill>
                  <a:schemeClr val="tx2"/>
                </a:solidFill>
                <a:latin typeface="Franklin Gothic Medium Cond"/>
                <a:cs typeface="Franklin Gothic Medium Cond"/>
              </a:defRPr>
            </a:lvl1pPr>
            <a:lvl2pPr>
              <a:defRPr sz="2100">
                <a:solidFill>
                  <a:srgbClr val="AD1221"/>
                </a:solidFill>
                <a:latin typeface="Franklin Gothic Medium Cond"/>
                <a:cs typeface="Franklin Gothic Medium Cond"/>
              </a:defRPr>
            </a:lvl2pPr>
            <a:lvl3pPr>
              <a:defRPr sz="1900">
                <a:solidFill>
                  <a:srgbClr val="AD1221"/>
                </a:solidFill>
                <a:latin typeface="Franklin Gothic Demi Cond"/>
                <a:cs typeface="Franklin Gothic Demi Cond"/>
              </a:defRPr>
            </a:lvl3pPr>
            <a:lvl4pPr>
              <a:defRPr b="0" i="0">
                <a:latin typeface="Franklin Gothic Book"/>
                <a:cs typeface="Franklin Gothic Book"/>
              </a:defRPr>
            </a:lvl4pPr>
          </a:lstStyle>
          <a:p>
            <a:pPr lvl="0"/>
            <a:r>
              <a:rPr lang="en-GB" dirty="0" smtClean="0"/>
              <a:t>Click to edit Master text styles </a:t>
            </a:r>
            <a:r>
              <a:rPr lang="en-GB" dirty="0" err="1" smtClean="0"/>
              <a:t>franklingothicmedconditc</a:t>
            </a:r>
            <a:r>
              <a:rPr lang="en-GB" dirty="0" smtClean="0"/>
              <a:t> 23pt</a:t>
            </a:r>
          </a:p>
          <a:p>
            <a:pPr lvl="1"/>
            <a:r>
              <a:rPr lang="en-GB" dirty="0" smtClean="0"/>
              <a:t>Second level </a:t>
            </a:r>
            <a:r>
              <a:rPr lang="en-GB" dirty="0" err="1" smtClean="0"/>
              <a:t>FranklinGothicMedCondITC</a:t>
            </a:r>
            <a:r>
              <a:rPr lang="en-GB" dirty="0" smtClean="0"/>
              <a:t> 21pt</a:t>
            </a:r>
          </a:p>
          <a:p>
            <a:pPr lvl="2"/>
            <a:r>
              <a:rPr lang="en-GB" dirty="0" smtClean="0"/>
              <a:t>Third level </a:t>
            </a:r>
            <a:r>
              <a:rPr lang="en-GB" dirty="0" err="1" smtClean="0"/>
              <a:t>FranklinGothicMedCondITC</a:t>
            </a:r>
            <a:r>
              <a:rPr lang="en-GB" dirty="0" smtClean="0"/>
              <a:t> 19pt</a:t>
            </a:r>
          </a:p>
          <a:p>
            <a:pPr lvl="3"/>
            <a:r>
              <a:rPr lang="en-GB" dirty="0" smtClean="0"/>
              <a:t>Fourth level </a:t>
            </a:r>
            <a:r>
              <a:rPr lang="en-GB" dirty="0" err="1" smtClean="0"/>
              <a:t>FranklinGothicBook</a:t>
            </a:r>
            <a:r>
              <a:rPr lang="en-GB" dirty="0" smtClean="0"/>
              <a:t> 20pt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4F0-42FD-E949-97DD-201A86BCCFD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31800" y="263525"/>
            <a:ext cx="8280400" cy="911924"/>
            <a:chOff x="431800" y="263525"/>
            <a:chExt cx="8280400" cy="911924"/>
          </a:xfrm>
        </p:grpSpPr>
        <p:sp>
          <p:nvSpPr>
            <p:cNvPr id="8" name="Rectangle 7"/>
            <p:cNvSpPr/>
            <p:nvPr userDrawn="1"/>
          </p:nvSpPr>
          <p:spPr>
            <a:xfrm>
              <a:off x="431800" y="263525"/>
              <a:ext cx="8280400" cy="9119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Franklin Gothic Medium"/>
              </a:endParaRPr>
            </a:p>
          </p:txBody>
        </p:sp>
        <p:cxnSp>
          <p:nvCxnSpPr>
            <p:cNvPr id="9" name="Straight Connector 8"/>
            <p:cNvCxnSpPr/>
            <p:nvPr userDrawn="1"/>
          </p:nvCxnSpPr>
          <p:spPr>
            <a:xfrm>
              <a:off x="431800" y="1171575"/>
              <a:ext cx="8276547" cy="0"/>
            </a:xfrm>
            <a:prstGeom prst="line">
              <a:avLst/>
            </a:prstGeom>
            <a:ln w="254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44513" y="535608"/>
            <a:ext cx="5405207" cy="353943"/>
          </a:xfrm>
        </p:spPr>
        <p:txBody>
          <a:bodyPr anchor="ctr" anchorCtr="0"/>
          <a:lstStyle>
            <a:lvl1pPr marL="0" indent="0">
              <a:buNone/>
              <a:defRPr sz="2300" b="0" i="0" cap="none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err="1" smtClean="0"/>
              <a:t>FranklinGothicMed</a:t>
            </a:r>
            <a:r>
              <a:rPr lang="en-GB" dirty="0" smtClean="0"/>
              <a:t> 23pt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31800" y="6154199"/>
            <a:ext cx="8276547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988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431800" y="1263651"/>
            <a:ext cx="8280400" cy="4883149"/>
          </a:xfrm>
          <a:solidFill>
            <a:schemeClr val="bg1">
              <a:lumMod val="95000"/>
            </a:schemeClr>
          </a:solidFill>
          <a:ln w="3175">
            <a:noFill/>
          </a:ln>
          <a:effectLst/>
        </p:spPr>
        <p:txBody>
          <a:bodyPr anchor="ctr" anchorCtr="0"/>
          <a:lstStyle>
            <a:lvl1pPr algn="ctr">
              <a:defRPr b="0" i="0">
                <a:solidFill>
                  <a:srgbClr val="083773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431800" y="263525"/>
            <a:ext cx="8280400" cy="918679"/>
            <a:chOff x="431800" y="263525"/>
            <a:chExt cx="8280400" cy="918679"/>
          </a:xfrm>
        </p:grpSpPr>
        <p:sp>
          <p:nvSpPr>
            <p:cNvPr id="16" name="Rectangle 15"/>
            <p:cNvSpPr/>
            <p:nvPr userDrawn="1"/>
          </p:nvSpPr>
          <p:spPr>
            <a:xfrm>
              <a:off x="2974314" y="263525"/>
              <a:ext cx="5737886" cy="9119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Franklin Gothic Medium"/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431800" y="1171575"/>
              <a:ext cx="8276547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 userDrawn="1"/>
          </p:nvSpPr>
          <p:spPr>
            <a:xfrm>
              <a:off x="431800" y="263525"/>
              <a:ext cx="2546350" cy="918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Franklin Gothic Medium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4F0-42FD-E949-97DD-201A86BCCF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078882" y="535608"/>
            <a:ext cx="5405207" cy="353943"/>
          </a:xfrm>
        </p:spPr>
        <p:txBody>
          <a:bodyPr anchor="ctr" anchorCtr="0"/>
          <a:lstStyle>
            <a:lvl1pPr marL="0" indent="0">
              <a:buNone/>
              <a:defRPr sz="2300" b="0" i="0" cap="none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err="1" smtClean="0"/>
              <a:t>FranklinGothicMed</a:t>
            </a:r>
            <a:r>
              <a:rPr lang="en-GB" dirty="0" smtClean="0"/>
              <a:t> 23pt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611601" y="1274554"/>
            <a:ext cx="5486400" cy="584775"/>
          </a:xfrm>
        </p:spPr>
        <p:txBody>
          <a:bodyPr/>
          <a:lstStyle>
            <a:lvl1pPr marL="0" indent="0">
              <a:buNone/>
              <a:defRPr sz="3800" cap="none">
                <a:solidFill>
                  <a:schemeClr val="bg1"/>
                </a:solidFill>
                <a:latin typeface="Franklin Gothic Demi Cond"/>
                <a:cs typeface="Franklin Gothic Demi Con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err="1" smtClean="0"/>
              <a:t>FranklinGothic</a:t>
            </a:r>
            <a:endParaRPr lang="en-GB" dirty="0" smtClean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10268" y="1701353"/>
            <a:ext cx="5487733" cy="584775"/>
          </a:xfrm>
        </p:spPr>
        <p:txBody>
          <a:bodyPr anchor="t" anchorCtr="0"/>
          <a:lstStyle>
            <a:lvl1pPr marL="0" indent="0">
              <a:buNone/>
              <a:defRPr sz="3800" b="0" cap="none">
                <a:solidFill>
                  <a:schemeClr val="bg1"/>
                </a:solidFill>
                <a:latin typeface="Franklin Gothic Demi Cond"/>
                <a:cs typeface="Franklin Gothic Demi Con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 smtClean="0"/>
              <a:t>DemiCondITC</a:t>
            </a:r>
            <a:r>
              <a:rPr lang="en-GB" dirty="0" smtClean="0"/>
              <a:t> 38pt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541338" y="255697"/>
            <a:ext cx="2444750" cy="353943"/>
          </a:xfrm>
          <a:prstGeom prst="rect">
            <a:avLst/>
          </a:prstGeom>
        </p:spPr>
        <p:txBody>
          <a:bodyPr anchor="ctr" anchorCtr="0"/>
          <a:lstStyle>
            <a:lvl1pPr>
              <a:defRPr sz="2300" cap="all" baseline="0">
                <a:solidFill>
                  <a:schemeClr val="bg1"/>
                </a:solidFill>
                <a:latin typeface="Franklin Gothic Medium Cond"/>
                <a:cs typeface="Franklin Gothic Medium Cond"/>
              </a:defRPr>
            </a:lvl1pPr>
          </a:lstStyle>
          <a:p>
            <a:r>
              <a:rPr lang="en-US" dirty="0" smtClean="0"/>
              <a:t>TYPE HERE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31813" y="528285"/>
            <a:ext cx="2446337" cy="353943"/>
          </a:xfrm>
        </p:spPr>
        <p:txBody>
          <a:bodyPr anchor="ctr" anchorCtr="0"/>
          <a:lstStyle>
            <a:lvl1pPr marL="0" indent="0">
              <a:buNone/>
              <a:defRPr sz="2300" b="0" cap="all">
                <a:solidFill>
                  <a:srgbClr val="FFFFFF"/>
                </a:solidFill>
                <a:latin typeface="Franklin Gothic Medium Cond"/>
                <a:cs typeface="Franklin Gothic Medium Con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TYPE HERE</a:t>
            </a:r>
            <a:endParaRPr lang="en-GB" dirty="0" smtClean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31813" y="809931"/>
            <a:ext cx="2446337" cy="353943"/>
          </a:xfrm>
        </p:spPr>
        <p:txBody>
          <a:bodyPr anchor="ctr" anchorCtr="0"/>
          <a:lstStyle>
            <a:lvl1pPr marL="0" indent="0">
              <a:buNone/>
              <a:defRPr sz="2300" b="0" cap="all">
                <a:solidFill>
                  <a:srgbClr val="FFFFFF"/>
                </a:solidFill>
                <a:latin typeface="Franklin Gothic Medium Cond"/>
                <a:cs typeface="Franklin Gothic Medium Con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TYPE HERE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569132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1813" y="1246791"/>
            <a:ext cx="8229600" cy="323165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FranklinGothicDemiITC</a:t>
            </a:r>
            <a:r>
              <a:rPr lang="en-US" dirty="0" smtClean="0"/>
              <a:t> 21pt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1215" y="1679988"/>
            <a:ext cx="8229600" cy="1277273"/>
          </a:xfrm>
        </p:spPr>
        <p:txBody>
          <a:bodyPr/>
          <a:lstStyle>
            <a:lvl1pPr>
              <a:defRPr sz="2300" cap="all">
                <a:solidFill>
                  <a:srgbClr val="083773"/>
                </a:solidFill>
                <a:latin typeface="Franklin Gothic Medium Cond"/>
                <a:cs typeface="Franklin Gothic Medium Cond"/>
              </a:defRPr>
            </a:lvl1pPr>
            <a:lvl2pPr>
              <a:defRPr sz="2100">
                <a:solidFill>
                  <a:srgbClr val="083773"/>
                </a:solidFill>
                <a:latin typeface="Franklin Gothic Medium Cond"/>
                <a:cs typeface="Franklin Gothic Medium Cond"/>
              </a:defRPr>
            </a:lvl2pPr>
            <a:lvl3pPr>
              <a:defRPr sz="1900">
                <a:solidFill>
                  <a:srgbClr val="083773"/>
                </a:solidFill>
                <a:latin typeface="Franklin Gothic Demi Cond"/>
                <a:cs typeface="Franklin Gothic Demi Cond"/>
              </a:defRPr>
            </a:lvl3pPr>
            <a:lvl4pPr>
              <a:defRPr b="0" i="0">
                <a:latin typeface="Franklin Gothic Book"/>
                <a:cs typeface="Franklin Gothic Book"/>
              </a:defRPr>
            </a:lvl4pPr>
          </a:lstStyle>
          <a:p>
            <a:pPr lvl="0"/>
            <a:r>
              <a:rPr lang="en-GB" dirty="0" smtClean="0"/>
              <a:t>Click to edit Master text styles </a:t>
            </a:r>
            <a:r>
              <a:rPr lang="en-GB" dirty="0" err="1" smtClean="0"/>
              <a:t>franklingothicmedconditc</a:t>
            </a:r>
            <a:r>
              <a:rPr lang="en-GB" dirty="0" smtClean="0"/>
              <a:t> 23pt</a:t>
            </a:r>
          </a:p>
          <a:p>
            <a:pPr lvl="1"/>
            <a:r>
              <a:rPr lang="en-GB" dirty="0" smtClean="0"/>
              <a:t>Second level </a:t>
            </a:r>
            <a:r>
              <a:rPr lang="en-GB" dirty="0" err="1" smtClean="0"/>
              <a:t>FranklinGothicMedCondITC</a:t>
            </a:r>
            <a:r>
              <a:rPr lang="en-GB" dirty="0" smtClean="0"/>
              <a:t> 21pt</a:t>
            </a:r>
          </a:p>
          <a:p>
            <a:pPr lvl="2"/>
            <a:r>
              <a:rPr lang="en-GB" dirty="0" smtClean="0"/>
              <a:t>Third level </a:t>
            </a:r>
            <a:r>
              <a:rPr lang="en-GB" dirty="0" err="1" smtClean="0"/>
              <a:t>FranklinGothicMedCondITC</a:t>
            </a:r>
            <a:r>
              <a:rPr lang="en-GB" dirty="0" smtClean="0"/>
              <a:t> 19pt</a:t>
            </a:r>
          </a:p>
          <a:p>
            <a:pPr lvl="3"/>
            <a:r>
              <a:rPr lang="en-GB" dirty="0" smtClean="0"/>
              <a:t>Fourth level </a:t>
            </a:r>
            <a:r>
              <a:rPr lang="en-GB" dirty="0" err="1" smtClean="0"/>
              <a:t>FranklinGothicBook</a:t>
            </a:r>
            <a:r>
              <a:rPr lang="en-GB" dirty="0" smtClean="0"/>
              <a:t> 20pt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4F0-42FD-E949-97DD-201A86BCCFD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31800" y="263525"/>
            <a:ext cx="8280400" cy="918679"/>
            <a:chOff x="431800" y="263525"/>
            <a:chExt cx="8280400" cy="918679"/>
          </a:xfrm>
        </p:grpSpPr>
        <p:sp>
          <p:nvSpPr>
            <p:cNvPr id="8" name="Rectangle 7"/>
            <p:cNvSpPr/>
            <p:nvPr userDrawn="1"/>
          </p:nvSpPr>
          <p:spPr>
            <a:xfrm>
              <a:off x="2974314" y="263525"/>
              <a:ext cx="5737886" cy="9119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Franklin Gothic Medium"/>
              </a:endParaRPr>
            </a:p>
          </p:txBody>
        </p:sp>
        <p:cxnSp>
          <p:nvCxnSpPr>
            <p:cNvPr id="9" name="Straight Connector 8"/>
            <p:cNvCxnSpPr/>
            <p:nvPr userDrawn="1"/>
          </p:nvCxnSpPr>
          <p:spPr>
            <a:xfrm>
              <a:off x="431800" y="1171575"/>
              <a:ext cx="8276547" cy="0"/>
            </a:xfrm>
            <a:prstGeom prst="line">
              <a:avLst/>
            </a:prstGeom>
            <a:ln w="25400">
              <a:solidFill>
                <a:srgbClr val="08377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 userDrawn="1"/>
          </p:nvSpPr>
          <p:spPr>
            <a:xfrm>
              <a:off x="431800" y="263525"/>
              <a:ext cx="2546350" cy="918679"/>
            </a:xfrm>
            <a:prstGeom prst="rect">
              <a:avLst/>
            </a:prstGeom>
            <a:solidFill>
              <a:srgbClr val="08377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Franklin Gothic Medium"/>
              </a:endParaRPr>
            </a:p>
          </p:txBody>
        </p:sp>
      </p:grp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078882" y="535608"/>
            <a:ext cx="5405207" cy="353943"/>
          </a:xfrm>
        </p:spPr>
        <p:txBody>
          <a:bodyPr anchor="ctr" anchorCtr="0"/>
          <a:lstStyle>
            <a:lvl1pPr marL="0" indent="0">
              <a:buNone/>
              <a:defRPr sz="2300" b="0" i="0" cap="none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err="1" smtClean="0"/>
              <a:t>FranklinGothicMed</a:t>
            </a:r>
            <a:r>
              <a:rPr lang="en-GB" dirty="0" smtClean="0"/>
              <a:t> 23pt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31800" y="6154199"/>
            <a:ext cx="8276547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 userDrawn="1"/>
        </p:nvSpPr>
        <p:spPr>
          <a:xfrm>
            <a:off x="541338" y="255697"/>
            <a:ext cx="2444750" cy="353943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 defTabSz="457200" rtl="0" eaLnBrk="1" latinLnBrk="0" hangingPunct="1">
              <a:spcBef>
                <a:spcPts val="0"/>
              </a:spcBef>
              <a:buNone/>
              <a:defRPr sz="2300" kern="1200" cap="all" baseline="0">
                <a:solidFill>
                  <a:schemeClr val="bg1"/>
                </a:solidFill>
                <a:latin typeface="Franklin Gothic Medium Cond"/>
                <a:ea typeface="+mj-ea"/>
                <a:cs typeface="Franklin Gothic Medium Cond"/>
              </a:defRPr>
            </a:lvl1pPr>
          </a:lstStyle>
          <a:p>
            <a:r>
              <a:rPr lang="en-US" dirty="0" smtClean="0"/>
              <a:t>TYPE HERE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31813" y="528285"/>
            <a:ext cx="2446337" cy="353943"/>
          </a:xfrm>
        </p:spPr>
        <p:txBody>
          <a:bodyPr anchor="ctr" anchorCtr="0"/>
          <a:lstStyle>
            <a:lvl1pPr marL="0" indent="0">
              <a:buNone/>
              <a:defRPr sz="2300" b="0" cap="all">
                <a:solidFill>
                  <a:srgbClr val="FFFFFF"/>
                </a:solidFill>
                <a:latin typeface="Franklin Gothic Medium Cond"/>
                <a:cs typeface="Franklin Gothic Medium Con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TYPE HERE</a:t>
            </a:r>
            <a:endParaRPr lang="en-GB" dirty="0" smtClean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31813" y="809931"/>
            <a:ext cx="2446337" cy="353943"/>
          </a:xfrm>
        </p:spPr>
        <p:txBody>
          <a:bodyPr anchor="ctr" anchorCtr="0"/>
          <a:lstStyle>
            <a:lvl1pPr marL="0" indent="0">
              <a:buNone/>
              <a:defRPr sz="2300" b="0" cap="all">
                <a:solidFill>
                  <a:srgbClr val="FFFFFF"/>
                </a:solidFill>
                <a:latin typeface="Franklin Gothic Medium Cond"/>
                <a:cs typeface="Franklin Gothic Medium Con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TYPE HERE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810174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1813" y="1246791"/>
            <a:ext cx="8229600" cy="323165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FranklinGothicDemiITC</a:t>
            </a:r>
            <a:r>
              <a:rPr lang="en-US" dirty="0" smtClean="0"/>
              <a:t> 21pt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1215" y="1679988"/>
            <a:ext cx="8229600" cy="1277273"/>
          </a:xfrm>
        </p:spPr>
        <p:txBody>
          <a:bodyPr/>
          <a:lstStyle>
            <a:lvl1pPr>
              <a:defRPr sz="2300" cap="all">
                <a:solidFill>
                  <a:srgbClr val="083773"/>
                </a:solidFill>
                <a:latin typeface="Franklin Gothic Medium Cond"/>
                <a:cs typeface="Franklin Gothic Medium Cond"/>
              </a:defRPr>
            </a:lvl1pPr>
            <a:lvl2pPr>
              <a:defRPr sz="2100">
                <a:solidFill>
                  <a:srgbClr val="083773"/>
                </a:solidFill>
                <a:latin typeface="Franklin Gothic Medium Cond"/>
                <a:cs typeface="Franklin Gothic Medium Cond"/>
              </a:defRPr>
            </a:lvl2pPr>
            <a:lvl3pPr>
              <a:defRPr sz="1900">
                <a:solidFill>
                  <a:srgbClr val="083773"/>
                </a:solidFill>
                <a:latin typeface="Franklin Gothic Demi Cond"/>
                <a:cs typeface="Franklin Gothic Demi Cond"/>
              </a:defRPr>
            </a:lvl3pPr>
            <a:lvl4pPr>
              <a:defRPr b="0" i="0">
                <a:latin typeface="Franklin Gothic Book"/>
                <a:cs typeface="Franklin Gothic Book"/>
              </a:defRPr>
            </a:lvl4pPr>
          </a:lstStyle>
          <a:p>
            <a:pPr lvl="0"/>
            <a:r>
              <a:rPr lang="en-GB" dirty="0" smtClean="0"/>
              <a:t>Click to edit Master text styles </a:t>
            </a:r>
            <a:r>
              <a:rPr lang="en-GB" dirty="0" err="1" smtClean="0"/>
              <a:t>franklingothicmedconditc</a:t>
            </a:r>
            <a:r>
              <a:rPr lang="en-GB" dirty="0" smtClean="0"/>
              <a:t> 23pt</a:t>
            </a:r>
          </a:p>
          <a:p>
            <a:pPr lvl="1"/>
            <a:r>
              <a:rPr lang="en-GB" dirty="0" smtClean="0"/>
              <a:t>Second level </a:t>
            </a:r>
            <a:r>
              <a:rPr lang="en-GB" dirty="0" err="1" smtClean="0"/>
              <a:t>FranklinGothicMedCondITC</a:t>
            </a:r>
            <a:r>
              <a:rPr lang="en-GB" dirty="0" smtClean="0"/>
              <a:t> 21pt</a:t>
            </a:r>
          </a:p>
          <a:p>
            <a:pPr lvl="2"/>
            <a:r>
              <a:rPr lang="en-GB" dirty="0" smtClean="0"/>
              <a:t>Third level </a:t>
            </a:r>
            <a:r>
              <a:rPr lang="en-GB" dirty="0" err="1" smtClean="0"/>
              <a:t>FranklinGothicMedCondITC</a:t>
            </a:r>
            <a:r>
              <a:rPr lang="en-GB" dirty="0" smtClean="0"/>
              <a:t> 19pt</a:t>
            </a:r>
          </a:p>
          <a:p>
            <a:pPr lvl="3"/>
            <a:r>
              <a:rPr lang="en-GB" dirty="0" smtClean="0"/>
              <a:t>Fourth level </a:t>
            </a:r>
            <a:r>
              <a:rPr lang="en-GB" dirty="0" err="1" smtClean="0"/>
              <a:t>FranklinGothicBook</a:t>
            </a:r>
            <a:r>
              <a:rPr lang="en-GB" dirty="0" smtClean="0"/>
              <a:t> 20pt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4F0-42FD-E949-97DD-201A86BCCFD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31800" y="263525"/>
            <a:ext cx="8280400" cy="911924"/>
            <a:chOff x="431800" y="263525"/>
            <a:chExt cx="8280400" cy="911924"/>
          </a:xfrm>
        </p:grpSpPr>
        <p:sp>
          <p:nvSpPr>
            <p:cNvPr id="8" name="Rectangle 7"/>
            <p:cNvSpPr/>
            <p:nvPr userDrawn="1"/>
          </p:nvSpPr>
          <p:spPr>
            <a:xfrm>
              <a:off x="431800" y="263525"/>
              <a:ext cx="8280400" cy="9119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Franklin Gothic Medium"/>
              </a:endParaRPr>
            </a:p>
          </p:txBody>
        </p:sp>
        <p:cxnSp>
          <p:nvCxnSpPr>
            <p:cNvPr id="9" name="Straight Connector 8"/>
            <p:cNvCxnSpPr/>
            <p:nvPr userDrawn="1"/>
          </p:nvCxnSpPr>
          <p:spPr>
            <a:xfrm>
              <a:off x="431800" y="1171575"/>
              <a:ext cx="8276547" cy="0"/>
            </a:xfrm>
            <a:prstGeom prst="line">
              <a:avLst/>
            </a:prstGeom>
            <a:ln w="25400">
              <a:solidFill>
                <a:srgbClr val="08377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44513" y="535608"/>
            <a:ext cx="5405207" cy="353943"/>
          </a:xfrm>
        </p:spPr>
        <p:txBody>
          <a:bodyPr anchor="ctr" anchorCtr="0"/>
          <a:lstStyle>
            <a:lvl1pPr marL="0" indent="0">
              <a:buNone/>
              <a:defRPr sz="2300" b="0" i="0" cap="none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err="1" smtClean="0"/>
              <a:t>FranklinGothicMed</a:t>
            </a:r>
            <a:r>
              <a:rPr lang="en-GB" dirty="0" smtClean="0"/>
              <a:t> 23pt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31800" y="6154199"/>
            <a:ext cx="8276547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2733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184666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184666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4F0-42FD-E949-97DD-201A86BCC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1665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3" y="1246791"/>
            <a:ext cx="8229600" cy="32316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092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Franklin Gothic Medium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092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Franklin Gothic Medium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184666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184666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4F0-42FD-E949-97DD-201A86BCC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0545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813" y="1600200"/>
            <a:ext cx="8229600" cy="127727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8950" y="6235700"/>
            <a:ext cx="603250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spcBef>
                <a:spcPts val="0"/>
              </a:spcBef>
              <a:defRPr sz="900" b="0" i="0">
                <a:solidFill>
                  <a:srgbClr val="000000"/>
                </a:solidFill>
                <a:latin typeface="Franklin Gothic Book"/>
                <a:cs typeface="Franklin Gothic Book"/>
              </a:defRPr>
            </a:lvl1pPr>
          </a:lstStyle>
          <a:p>
            <a:fld id="{8666C4F0-42FD-E949-97DD-201A86BCCF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31813" y="1243616"/>
            <a:ext cx="8229600" cy="32316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20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ts val="0"/>
        </a:spcBef>
        <a:buNone/>
        <a:defRPr sz="2100" kern="1200">
          <a:solidFill>
            <a:schemeClr val="tx1"/>
          </a:solidFill>
          <a:latin typeface="Franklin Gothic Demi"/>
          <a:ea typeface="+mj-ea"/>
          <a:cs typeface="Franklin Gothic Demi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Tx/>
        <a:buNone/>
        <a:defRPr sz="2300" kern="1200" cap="all">
          <a:solidFill>
            <a:srgbClr val="AD1221"/>
          </a:solidFill>
          <a:latin typeface="Franklin Gothic Medium Cond"/>
          <a:ea typeface="+mn-ea"/>
          <a:cs typeface="Franklin Gothic Medium Cond"/>
        </a:defRPr>
      </a:lvl1pPr>
      <a:lvl2pPr marL="0" indent="0" algn="l" defTabSz="457200" rtl="0" eaLnBrk="1" latinLnBrk="0" hangingPunct="1">
        <a:spcBef>
          <a:spcPts val="0"/>
        </a:spcBef>
        <a:buFontTx/>
        <a:buNone/>
        <a:defRPr sz="2100" kern="1200">
          <a:solidFill>
            <a:srgbClr val="AD1221"/>
          </a:solidFill>
          <a:latin typeface="Franklin Gothic Medium Cond"/>
          <a:ea typeface="+mn-ea"/>
          <a:cs typeface="Franklin Gothic Medium Cond"/>
        </a:defRPr>
      </a:lvl2pPr>
      <a:lvl3pPr marL="0" indent="0" algn="l" defTabSz="457200" rtl="0" eaLnBrk="1" latinLnBrk="0" hangingPunct="1">
        <a:spcBef>
          <a:spcPts val="0"/>
        </a:spcBef>
        <a:buFontTx/>
        <a:buNone/>
        <a:defRPr sz="1900" kern="1200">
          <a:solidFill>
            <a:srgbClr val="AD1221"/>
          </a:solidFill>
          <a:latin typeface="Franklin Gothic Demi"/>
          <a:ea typeface="+mn-ea"/>
          <a:cs typeface="Franklin Gothic Demi"/>
        </a:defRPr>
      </a:lvl3pPr>
      <a:lvl4pPr marL="0" indent="0" algn="l" defTabSz="457200" rtl="0" eaLnBrk="1" latinLnBrk="0" hangingPunct="1">
        <a:spcBef>
          <a:spcPts val="0"/>
        </a:spcBef>
        <a:buFontTx/>
        <a:buNone/>
        <a:defRPr sz="2000" b="0" i="0" kern="1200">
          <a:solidFill>
            <a:schemeClr val="tx1"/>
          </a:solidFill>
          <a:latin typeface="Franklin Gothic Book"/>
          <a:ea typeface="+mn-ea"/>
          <a:cs typeface="Franklin Gothic Book"/>
        </a:defRPr>
      </a:lvl4pPr>
      <a:lvl5pPr marL="0" indent="0" algn="l" defTabSz="457200" rtl="0" eaLnBrk="1" latinLnBrk="0" hangingPunct="1">
        <a:spcBef>
          <a:spcPts val="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Slide1_Img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" b="77"/>
          <a:stretch>
            <a:fillRect/>
          </a:stretch>
        </p:blipFill>
        <p:spPr/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4F0-42FD-E949-97DD-201A86BCCFD8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 smtClean="0"/>
              <a:t>REPORT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en-US" dirty="0" smtClean="0"/>
              <a:t>tr.ebrd.com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17"/>
          </p:nvPr>
        </p:nvSpPr>
        <p:spPr>
          <a:xfrm>
            <a:off x="6159042" y="5026351"/>
            <a:ext cx="2253642" cy="584775"/>
          </a:xfrm>
        </p:spPr>
        <p:txBody>
          <a:bodyPr/>
          <a:lstStyle/>
          <a:p>
            <a:r>
              <a:rPr lang="en-US" dirty="0" smtClean="0"/>
              <a:t>Innovation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184280" y="5453150"/>
            <a:ext cx="2543447" cy="584775"/>
          </a:xfrm>
        </p:spPr>
        <p:txBody>
          <a:bodyPr/>
          <a:lstStyle/>
          <a:p>
            <a:r>
              <a:rPr lang="en-US" dirty="0" smtClean="0"/>
              <a:t>in Transition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1801" y="6294161"/>
            <a:ext cx="3101054" cy="4385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50" b="0" i="0" u="none" strike="noStrike" kern="1200" baseline="0" dirty="0" smtClean="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rPr>
              <a:t>Produced by the Office of the Chief Economist, EBRD.</a:t>
            </a:r>
          </a:p>
          <a:p>
            <a:r>
              <a:rPr lang="en-US" sz="950" b="0" i="0" u="none" strike="noStrike" kern="1200" baseline="0" dirty="0" smtClean="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rPr>
              <a:t>© European Bank for Reconstruction and Development</a:t>
            </a:r>
          </a:p>
          <a:p>
            <a:endParaRPr lang="en-US" sz="950" b="0" i="0" dirty="0">
              <a:solidFill>
                <a:schemeClr val="tx1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820488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4F0-42FD-E949-97DD-201A86BCCFD8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Innovation in Croatia: New services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29063" y="1296000"/>
            <a:ext cx="4014828" cy="4687713"/>
            <a:chOff x="429063" y="1296000"/>
            <a:chExt cx="4014828" cy="4687713"/>
          </a:xfrm>
        </p:grpSpPr>
        <p:sp>
          <p:nvSpPr>
            <p:cNvPr id="7" name="Rectangle 6"/>
            <p:cNvSpPr/>
            <p:nvPr/>
          </p:nvSpPr>
          <p:spPr>
            <a:xfrm>
              <a:off x="429063" y="1340767"/>
              <a:ext cx="4014828" cy="4609272"/>
            </a:xfrm>
            <a:prstGeom prst="rect">
              <a:avLst/>
            </a:prstGeom>
            <a:noFill/>
          </p:spPr>
        </p:sp>
        <p:sp>
          <p:nvSpPr>
            <p:cNvPr id="8" name="Freeform 7"/>
            <p:cNvSpPr/>
            <p:nvPr/>
          </p:nvSpPr>
          <p:spPr>
            <a:xfrm>
              <a:off x="429063" y="1296000"/>
              <a:ext cx="4014828" cy="1119209"/>
            </a:xfrm>
            <a:custGeom>
              <a:avLst/>
              <a:gdLst>
                <a:gd name="connsiteX0" fmla="*/ 0 w 4014828"/>
                <a:gd name="connsiteY0" fmla="*/ 0 h 1309587"/>
                <a:gd name="connsiteX1" fmla="*/ 4014828 w 4014828"/>
                <a:gd name="connsiteY1" fmla="*/ 0 h 1309587"/>
                <a:gd name="connsiteX2" fmla="*/ 4014828 w 4014828"/>
                <a:gd name="connsiteY2" fmla="*/ 1309587 h 1309587"/>
                <a:gd name="connsiteX3" fmla="*/ 0 w 4014828"/>
                <a:gd name="connsiteY3" fmla="*/ 1309587 h 1309587"/>
                <a:gd name="connsiteX4" fmla="*/ 0 w 4014828"/>
                <a:gd name="connsiteY4" fmla="*/ 0 h 1309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4828" h="1309587">
                  <a:moveTo>
                    <a:pt x="0" y="0"/>
                  </a:moveTo>
                  <a:lnTo>
                    <a:pt x="4014828" y="0"/>
                  </a:lnTo>
                  <a:lnTo>
                    <a:pt x="4014828" y="1309587"/>
                  </a:lnTo>
                  <a:lnTo>
                    <a:pt x="0" y="1309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b="0" i="0" kern="1200" dirty="0" smtClean="0">
                  <a:solidFill>
                    <a:schemeClr val="tx1"/>
                  </a:solidFill>
                  <a:latin typeface="Franklin Gothic Medium"/>
                </a:rPr>
                <a:t>Data Centre in Jastrebarsko, Croatia</a:t>
              </a:r>
              <a:endParaRPr lang="en-GB" b="0" i="0" kern="1200" dirty="0" smtClean="0">
                <a:solidFill>
                  <a:schemeClr val="tx1"/>
                </a:solidFill>
                <a:latin typeface="Franklin Gothic Medium"/>
              </a:endParaRPr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dirty="0">
                  <a:solidFill>
                    <a:schemeClr val="tx1"/>
                  </a:solidFill>
                  <a:latin typeface="Franklin Gothic Medium"/>
                </a:rPr>
                <a:t>Greenfield </a:t>
              </a:r>
              <a:r>
                <a:rPr lang="en-GB" dirty="0" smtClean="0">
                  <a:solidFill>
                    <a:schemeClr val="tx1"/>
                  </a:solidFill>
                  <a:latin typeface="Franklin Gothic Medium"/>
                </a:rPr>
                <a:t>investment </a:t>
              </a:r>
              <a:r>
                <a:rPr lang="en-GB" b="0" i="0" kern="1200" dirty="0" smtClean="0">
                  <a:solidFill>
                    <a:schemeClr val="tx1"/>
                  </a:solidFill>
                  <a:latin typeface="Franklin Gothic Medium"/>
                </a:rPr>
                <a:t>in data storage company</a:t>
              </a:r>
              <a:endParaRPr lang="en-GB" b="0" i="0" kern="1200" dirty="0">
                <a:solidFill>
                  <a:schemeClr val="tx1"/>
                </a:solidFill>
                <a:latin typeface="Franklin Gothic Medium"/>
                <a:cs typeface="Franklin Gothic Medium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429063" y="2628001"/>
              <a:ext cx="4014828" cy="910330"/>
            </a:xfrm>
            <a:custGeom>
              <a:avLst/>
              <a:gdLst>
                <a:gd name="connsiteX0" fmla="*/ 0 w 4014828"/>
                <a:gd name="connsiteY0" fmla="*/ 0 h 1204177"/>
                <a:gd name="connsiteX1" fmla="*/ 4014828 w 4014828"/>
                <a:gd name="connsiteY1" fmla="*/ 0 h 1204177"/>
                <a:gd name="connsiteX2" fmla="*/ 4014828 w 4014828"/>
                <a:gd name="connsiteY2" fmla="*/ 1204177 h 1204177"/>
                <a:gd name="connsiteX3" fmla="*/ 0 w 4014828"/>
                <a:gd name="connsiteY3" fmla="*/ 1204177 h 1204177"/>
                <a:gd name="connsiteX4" fmla="*/ 0 w 4014828"/>
                <a:gd name="connsiteY4" fmla="*/ 0 h 120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4828" h="1204177">
                  <a:moveTo>
                    <a:pt x="0" y="0"/>
                  </a:moveTo>
                  <a:lnTo>
                    <a:pt x="4014828" y="0"/>
                  </a:lnTo>
                  <a:lnTo>
                    <a:pt x="4014828" y="1204177"/>
                  </a:lnTo>
                  <a:lnTo>
                    <a:pt x="0" y="1204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0" i="0" kern="1200" dirty="0" smtClean="0">
                  <a:solidFill>
                    <a:schemeClr val="tx1"/>
                  </a:solidFill>
                  <a:latin typeface="Franklin Gothic Medium"/>
                </a:rPr>
                <a:t>Highest industry standards: first </a:t>
              </a:r>
              <a:r>
                <a:rPr lang="en-GB" dirty="0">
                  <a:solidFill>
                    <a:schemeClr val="tx1"/>
                  </a:solidFill>
                  <a:latin typeface="Franklin Gothic Medium"/>
                </a:rPr>
                <a:t>Tier 3</a:t>
              </a:r>
              <a:r>
                <a:rPr lang="en-GB" b="0" i="0" kern="1200" dirty="0" smtClean="0">
                  <a:solidFill>
                    <a:schemeClr val="tx1"/>
                  </a:solidFill>
                  <a:latin typeface="Franklin Gothic Medium"/>
                </a:rPr>
                <a:t> carrier-neutral data centre in Croatia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29063" y="3782085"/>
              <a:ext cx="4014828" cy="948801"/>
            </a:xfrm>
            <a:custGeom>
              <a:avLst/>
              <a:gdLst>
                <a:gd name="connsiteX0" fmla="*/ 0 w 4014828"/>
                <a:gd name="connsiteY0" fmla="*/ 0 h 948801"/>
                <a:gd name="connsiteX1" fmla="*/ 4014828 w 4014828"/>
                <a:gd name="connsiteY1" fmla="*/ 0 h 948801"/>
                <a:gd name="connsiteX2" fmla="*/ 4014828 w 4014828"/>
                <a:gd name="connsiteY2" fmla="*/ 948801 h 948801"/>
                <a:gd name="connsiteX3" fmla="*/ 0 w 4014828"/>
                <a:gd name="connsiteY3" fmla="*/ 948801 h 948801"/>
                <a:gd name="connsiteX4" fmla="*/ 0 w 4014828"/>
                <a:gd name="connsiteY4" fmla="*/ 0 h 94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4828" h="948801">
                  <a:moveTo>
                    <a:pt x="0" y="0"/>
                  </a:moveTo>
                  <a:lnTo>
                    <a:pt x="4014828" y="0"/>
                  </a:lnTo>
                  <a:lnTo>
                    <a:pt x="4014828" y="948801"/>
                  </a:lnTo>
                  <a:lnTo>
                    <a:pt x="0" y="948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0" i="0" kern="1200" dirty="0" smtClean="0">
                  <a:solidFill>
                    <a:schemeClr val="tx1"/>
                  </a:solidFill>
                  <a:latin typeface="Franklin Gothic Medium"/>
                  <a:cs typeface="Franklin Gothic Medium"/>
                </a:rPr>
                <a:t>New services: data centre, business continuity and disaster recovery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29063" y="4878091"/>
              <a:ext cx="4014828" cy="1105622"/>
            </a:xfrm>
            <a:custGeom>
              <a:avLst/>
              <a:gdLst>
                <a:gd name="connsiteX0" fmla="*/ 0 w 4014828"/>
                <a:gd name="connsiteY0" fmla="*/ 0 h 1105622"/>
                <a:gd name="connsiteX1" fmla="*/ 4014828 w 4014828"/>
                <a:gd name="connsiteY1" fmla="*/ 0 h 1105622"/>
                <a:gd name="connsiteX2" fmla="*/ 4014828 w 4014828"/>
                <a:gd name="connsiteY2" fmla="*/ 1105622 h 1105622"/>
                <a:gd name="connsiteX3" fmla="*/ 0 w 4014828"/>
                <a:gd name="connsiteY3" fmla="*/ 1105622 h 1105622"/>
                <a:gd name="connsiteX4" fmla="*/ 0 w 4014828"/>
                <a:gd name="connsiteY4" fmla="*/ 0 h 110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4828" h="1105622">
                  <a:moveTo>
                    <a:pt x="0" y="0"/>
                  </a:moveTo>
                  <a:lnTo>
                    <a:pt x="4014828" y="0"/>
                  </a:lnTo>
                  <a:lnTo>
                    <a:pt x="4014828" y="1105622"/>
                  </a:lnTo>
                  <a:lnTo>
                    <a:pt x="0" y="1105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0" i="0" kern="1200" dirty="0" smtClean="0">
                  <a:solidFill>
                    <a:schemeClr val="tx1"/>
                  </a:solidFill>
                  <a:latin typeface="Franklin Gothic Medium"/>
                </a:rPr>
                <a:t>Clients – energy and postal services corporates, banks and other financial institutions.</a:t>
              </a:r>
              <a:endParaRPr lang="en-GB" b="0" i="0" kern="1200" dirty="0" smtClean="0">
                <a:solidFill>
                  <a:schemeClr val="tx1"/>
                </a:solidFill>
                <a:latin typeface="Franklin Gothic Medium"/>
                <a:cs typeface="Franklin Gothic Medium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457" y="1211455"/>
            <a:ext cx="3625582" cy="267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Flowchart: Connector 9"/>
          <p:cNvSpPr/>
          <p:nvPr/>
        </p:nvSpPr>
        <p:spPr bwMode="auto">
          <a:xfrm>
            <a:off x="6397344" y="1776943"/>
            <a:ext cx="108012" cy="108012"/>
          </a:xfrm>
          <a:prstGeom prst="flowChartConnector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741" y="4038600"/>
            <a:ext cx="314661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0362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4F0-42FD-E949-97DD-201A86BCCFD8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44513" y="358637"/>
            <a:ext cx="7961132" cy="707886"/>
          </a:xfrm>
        </p:spPr>
        <p:txBody>
          <a:bodyPr/>
          <a:lstStyle/>
          <a:p>
            <a:r>
              <a:rPr lang="en-GB" dirty="0"/>
              <a:t>Firms in the transition region focus on technology </a:t>
            </a:r>
            <a:r>
              <a:rPr lang="en-GB" dirty="0" smtClean="0"/>
              <a:t>adoption, rather than bringing new products to the international market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4507" y="5910695"/>
            <a:ext cx="58326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Franklin Gothic Medium Cond"/>
                <a:cs typeface="Franklin Gothic Medium Cond"/>
              </a:rPr>
              <a:t>Source:  BEEPS V</a:t>
            </a:r>
            <a:endParaRPr lang="en-GB" sz="800" dirty="0">
              <a:latin typeface="Franklin Gothic Medium Cond"/>
              <a:cs typeface="Franklin Gothic Medium C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258" y="1451278"/>
            <a:ext cx="553998" cy="369763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prstClr val="white"/>
                </a:solidFill>
                <a:latin typeface="Franklin Gothic Book" panose="020B0503020102020204" pitchFamily="34" charset="0"/>
              </a:rPr>
              <a:t>Growth 1993-2010</a:t>
            </a:r>
          </a:p>
        </p:txBody>
      </p:sp>
      <p:sp>
        <p:nvSpPr>
          <p:cNvPr id="9" name="Right Arrow 8"/>
          <p:cNvSpPr/>
          <p:nvPr/>
        </p:nvSpPr>
        <p:spPr>
          <a:xfrm rot="16200000">
            <a:off x="-967382" y="2793661"/>
            <a:ext cx="3583148" cy="804806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GB" kern="0" dirty="0">
              <a:solidFill>
                <a:srgbClr val="FFFFFF"/>
              </a:solidFill>
              <a:latin typeface="Franklin Gothic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747" y="1451278"/>
            <a:ext cx="430887" cy="382539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6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of firms with a new </a:t>
            </a:r>
            <a:r>
              <a:rPr lang="en-GB" sz="16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endParaRPr lang="en-GB" sz="16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0"/>
          <a:stretch/>
        </p:blipFill>
        <p:spPr bwMode="auto">
          <a:xfrm>
            <a:off x="1621766" y="1340768"/>
            <a:ext cx="6946419" cy="470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2233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4F0-42FD-E949-97DD-201A86BCCFD8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44513" y="535608"/>
            <a:ext cx="8167687" cy="353943"/>
          </a:xfrm>
        </p:spPr>
        <p:txBody>
          <a:bodyPr/>
          <a:lstStyle/>
          <a:p>
            <a:r>
              <a:rPr lang="en-GB" dirty="0"/>
              <a:t>Zooming in on a firm in </a:t>
            </a:r>
            <a:r>
              <a:rPr lang="en-GB" dirty="0" smtClean="0"/>
              <a:t>transition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80920" cy="432048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002060"/>
                </a:solidFill>
              </a:rPr>
              <a:t>The many faces of innovation: focus on technology adoption</a:t>
            </a:r>
          </a:p>
          <a:p>
            <a:pPr marL="457200" lvl="0" indent="-457200">
              <a:buFont typeface="+mj-lt"/>
              <a:buAutoNum type="arabicPeriod"/>
            </a:pPr>
            <a:endParaRPr lang="en-GB" sz="2000" dirty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002060"/>
                </a:solidFill>
              </a:rPr>
              <a:t>Innovation as a driver of improvements in firm productivity</a:t>
            </a:r>
          </a:p>
          <a:p>
            <a:pPr marL="457200" lvl="0" indent="-457200">
              <a:buFont typeface="+mj-lt"/>
              <a:buAutoNum type="arabicPeriod"/>
            </a:pPr>
            <a:endParaRPr lang="en-GB" sz="2000" dirty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002060"/>
                </a:solidFill>
              </a:rPr>
              <a:t>What drives innovation?</a:t>
            </a:r>
          </a:p>
          <a:p>
            <a:pPr marL="457200" lvl="0" indent="-457200">
              <a:buFont typeface="+mj-lt"/>
              <a:buAutoNum type="arabicPeriod"/>
            </a:pPr>
            <a:endParaRPr lang="en-GB" sz="2000" dirty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002060"/>
                </a:solidFill>
              </a:rPr>
              <a:t>Funding innovation</a:t>
            </a:r>
          </a:p>
          <a:p>
            <a:pPr marL="457200" lvl="0" indent="-457200">
              <a:buFont typeface="+mj-lt"/>
              <a:buAutoNum type="arabicPeriod"/>
            </a:pPr>
            <a:endParaRPr lang="en-GB" sz="2000" dirty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002060"/>
                </a:solidFill>
              </a:rPr>
              <a:t>Policies for innovation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3528" y="2426380"/>
            <a:ext cx="7992888" cy="864096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275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719937"/>
              </p:ext>
            </p:extLst>
          </p:nvPr>
        </p:nvGraphicFramePr>
        <p:xfrm>
          <a:off x="453600" y="1335845"/>
          <a:ext cx="8240400" cy="484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738760"/>
              </p:ext>
            </p:extLst>
          </p:nvPr>
        </p:nvGraphicFramePr>
        <p:xfrm>
          <a:off x="453600" y="1335845"/>
          <a:ext cx="8240400" cy="484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689716"/>
              </p:ext>
            </p:extLst>
          </p:nvPr>
        </p:nvGraphicFramePr>
        <p:xfrm>
          <a:off x="453600" y="1335845"/>
          <a:ext cx="8240400" cy="484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4F0-42FD-E949-97DD-201A86BCCFD8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44513" y="358637"/>
            <a:ext cx="8149487" cy="707886"/>
          </a:xfrm>
        </p:spPr>
        <p:txBody>
          <a:bodyPr/>
          <a:lstStyle/>
          <a:p>
            <a:r>
              <a:rPr lang="en-US" dirty="0" smtClean="0"/>
              <a:t>In each country firms can innovate to improve their productivity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1767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4F0-42FD-E949-97DD-201A86BCCFD8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394553"/>
              </p:ext>
            </p:extLst>
          </p:nvPr>
        </p:nvGraphicFramePr>
        <p:xfrm>
          <a:off x="451800" y="1335600"/>
          <a:ext cx="8240400" cy="484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ight Arrow 9"/>
          <p:cNvSpPr/>
          <p:nvPr/>
        </p:nvSpPr>
        <p:spPr bwMode="auto">
          <a:xfrm>
            <a:off x="4716042" y="3501006"/>
            <a:ext cx="1008049" cy="360028"/>
          </a:xfrm>
          <a:prstGeom prst="rightArrow">
            <a:avLst/>
          </a:prstGeom>
          <a:solidFill>
            <a:srgbClr val="D777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Franklin Gothic Medium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4427958" y="2852955"/>
            <a:ext cx="1440175" cy="720056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 smtClean="0">
                <a:solidFill>
                  <a:srgbClr val="D77700"/>
                </a:solidFill>
                <a:latin typeface="Franklin Gothic Medium"/>
              </a:rPr>
              <a:t>?</a:t>
            </a:r>
            <a:endParaRPr lang="en-GB" sz="3600" b="1" dirty="0">
              <a:solidFill>
                <a:srgbClr val="D77700"/>
              </a:solidFill>
              <a:latin typeface="Franklin Gothic Medi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933" y="364067"/>
            <a:ext cx="787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 smtClean="0">
                <a:latin typeface="Franklin Gothic Medium" panose="020B0603020102020204" pitchFamily="34" charset="0"/>
              </a:rPr>
              <a:t>Productivity in Croatia relatively high, but further improvements needed</a:t>
            </a:r>
            <a:endParaRPr lang="en-GB" sz="23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457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4F0-42FD-E949-97DD-201A86BCCFD8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44513" y="535608"/>
            <a:ext cx="8167687" cy="353943"/>
          </a:xfrm>
        </p:spPr>
        <p:txBody>
          <a:bodyPr/>
          <a:lstStyle/>
          <a:p>
            <a:r>
              <a:rPr lang="en-GB" dirty="0"/>
              <a:t>High pay-off to all types of innovation in all sectors…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4507" y="5910695"/>
            <a:ext cx="583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Franklin Gothic Medium Cond"/>
                <a:cs typeface="Franklin Gothic Medium Cond"/>
              </a:rPr>
              <a:t>Source: </a:t>
            </a:r>
            <a:r>
              <a:rPr lang="en-GB" sz="800" dirty="0">
                <a:latin typeface="Franklin Gothic Medium Cond"/>
                <a:cs typeface="Franklin Gothic Medium Cond"/>
              </a:rPr>
              <a:t> </a:t>
            </a:r>
            <a:r>
              <a:rPr lang="en-GB" sz="800" dirty="0">
                <a:latin typeface="Franklin Gothic Book" panose="020B0503020102020204" pitchFamily="34" charset="0"/>
              </a:rPr>
              <a:t>: BEEPS V, MENA ES</a:t>
            </a:r>
          </a:p>
          <a:p>
            <a:endParaRPr lang="en-GB" sz="800" dirty="0">
              <a:latin typeface="Franklin Gothic Medium Cond"/>
              <a:cs typeface="Franklin Gothic Medium C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258" y="1451278"/>
            <a:ext cx="553998" cy="369763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prstClr val="white"/>
                </a:solidFill>
                <a:latin typeface="Franklin Gothic Book" panose="020B0503020102020204" pitchFamily="34" charset="0"/>
              </a:rPr>
              <a:t>Growth 1993-2010</a:t>
            </a:r>
          </a:p>
        </p:txBody>
      </p:sp>
      <p:sp>
        <p:nvSpPr>
          <p:cNvPr id="9" name="Right Arrow 8"/>
          <p:cNvSpPr/>
          <p:nvPr/>
        </p:nvSpPr>
        <p:spPr>
          <a:xfrm rot="16200000">
            <a:off x="-967382" y="2793661"/>
            <a:ext cx="3583148" cy="804806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GB" kern="0" dirty="0">
              <a:solidFill>
                <a:srgbClr val="FFFFFF"/>
              </a:solidFill>
              <a:latin typeface="Franklin Gothic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24" y="1451277"/>
            <a:ext cx="738664" cy="382539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kern="0" dirty="0">
                <a:solidFill>
                  <a:srgbClr val="FFFFFF"/>
                </a:solidFill>
              </a:rPr>
              <a:t>Impact on labour productivity</a:t>
            </a:r>
          </a:p>
          <a:p>
            <a:pPr algn="ctr"/>
            <a:endParaRPr lang="en-GB" dirty="0">
              <a:solidFill>
                <a:srgbClr val="FFFFFF"/>
              </a:solidFill>
              <a:latin typeface="Franklin Gothic Medium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47" y="1282001"/>
            <a:ext cx="7122277" cy="462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7660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041290"/>
              </p:ext>
            </p:extLst>
          </p:nvPr>
        </p:nvGraphicFramePr>
        <p:xfrm>
          <a:off x="451800" y="1257476"/>
          <a:ext cx="8240400" cy="484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33289" y="6004647"/>
            <a:ext cx="534865" cy="233362"/>
          </a:xfrm>
        </p:spPr>
        <p:txBody>
          <a:bodyPr/>
          <a:lstStyle/>
          <a:p>
            <a:pPr>
              <a:defRPr/>
            </a:pPr>
            <a:fld id="{722B750D-2D66-488D-B157-9BC322188F07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en-GB" dirty="0">
              <a:solidFill>
                <a:srgbClr val="FFFFFF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463493"/>
              </p:ext>
            </p:extLst>
          </p:nvPr>
        </p:nvGraphicFramePr>
        <p:xfrm>
          <a:off x="451800" y="1255884"/>
          <a:ext cx="8240400" cy="484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44513" y="535608"/>
            <a:ext cx="8053222" cy="353943"/>
          </a:xfrm>
        </p:spPr>
        <p:txBody>
          <a:bodyPr/>
          <a:lstStyle/>
          <a:p>
            <a:r>
              <a:rPr lang="en-GB" dirty="0" smtClean="0"/>
              <a:t>…and </a:t>
            </a:r>
            <a:r>
              <a:rPr lang="en-GB" dirty="0"/>
              <a:t>highest in low-tech industries</a:t>
            </a:r>
            <a:r>
              <a:rPr lang="en-GB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1122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4F0-42FD-E949-97DD-201A86BCCFD8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44513" y="358637"/>
            <a:ext cx="7991180" cy="707886"/>
          </a:xfrm>
        </p:spPr>
        <p:txBody>
          <a:bodyPr/>
          <a:lstStyle/>
          <a:p>
            <a:r>
              <a:rPr lang="en-GB" dirty="0"/>
              <a:t>In less advanced countries the quality of management is key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4507" y="5910695"/>
            <a:ext cx="58326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Franklin Gothic Medium Cond"/>
                <a:cs typeface="Franklin Gothic Medium Cond"/>
              </a:rPr>
              <a:t>Source:  BEEPS V, MENA ES</a:t>
            </a:r>
            <a:endParaRPr lang="en-GB" sz="800" dirty="0">
              <a:latin typeface="Franklin Gothic Medium Cond"/>
              <a:cs typeface="Franklin Gothic Medium C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763" y="2061970"/>
            <a:ext cx="553998" cy="369763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Growth 1993-2010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8581" y="1620515"/>
            <a:ext cx="461665" cy="382539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kern="0" dirty="0">
                <a:solidFill>
                  <a:srgbClr val="FFFFFF"/>
                </a:solidFill>
              </a:rPr>
              <a:t>Increase in productivity, %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276" y="2061970"/>
            <a:ext cx="6808924" cy="395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28581" y="1218238"/>
            <a:ext cx="8183619" cy="6463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342900" indent="-3429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000" kern="0">
                <a:solidFill>
                  <a:schemeClr val="tx2"/>
                </a:solidFill>
                <a:latin typeface="Franklin Gothic Medium"/>
                <a:cs typeface="Franklin Gothic Medium"/>
              </a:defRPr>
            </a:lvl1pPr>
            <a:lvl2pPr marL="1588" indent="455613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20000"/>
              </a:spcAft>
            </a:lvl2pPr>
            <a:lvl3pPr marL="219075" indent="-21590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  <a:buClr>
                <a:schemeClr val="tx2"/>
              </a:buClr>
              <a:buFont typeface="Wingdings" pitchFamily="2" charset="2"/>
              <a:buChar char="§"/>
            </a:lvl3pPr>
            <a:lvl4pPr marL="501650" indent="-280988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  <a:buClr>
                <a:schemeClr val="tx2"/>
              </a:buClr>
              <a:buFont typeface="Wingdings" pitchFamily="2" charset="2"/>
              <a:buChar char="s"/>
            </a:lvl4pPr>
            <a:lvl5pPr marL="760413" indent="-257175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  <a:buClr>
                <a:schemeClr val="tx2"/>
              </a:buClr>
              <a:buChar char="•"/>
            </a:lvl5pPr>
            <a:lvl6pPr marL="1217613" indent="-257175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  <a:buClr>
                <a:schemeClr val="tx2"/>
              </a:buClr>
              <a:buChar char="•"/>
            </a:lvl6pPr>
            <a:lvl7pPr marL="1674813" indent="-257175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  <a:buClr>
                <a:schemeClr val="tx2"/>
              </a:buClr>
              <a:buChar char="•"/>
            </a:lvl7pPr>
            <a:lvl8pPr marL="2132013" indent="-257175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  <a:buClr>
                <a:schemeClr val="tx2"/>
              </a:buClr>
              <a:buChar char="•"/>
            </a:lvl8pPr>
            <a:lvl9pPr marL="2589213" indent="-257175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  <a:buClr>
                <a:schemeClr val="tx2"/>
              </a:buClr>
              <a:buChar char="•"/>
            </a:lvl9pPr>
          </a:lstStyle>
          <a:p>
            <a:pPr algn="l"/>
            <a:r>
              <a:rPr lang="en-GB" dirty="0">
                <a:solidFill>
                  <a:schemeClr val="tx1"/>
                </a:solidFill>
              </a:rPr>
              <a:t>Management needs to be improved before new processes can yield substantial productivity gains</a:t>
            </a:r>
          </a:p>
        </p:txBody>
      </p:sp>
      <p:sp>
        <p:nvSpPr>
          <p:cNvPr id="13" name="Right Arrow 12"/>
          <p:cNvSpPr/>
          <p:nvPr/>
        </p:nvSpPr>
        <p:spPr>
          <a:xfrm rot="16200000">
            <a:off x="-629758" y="3451141"/>
            <a:ext cx="3583148" cy="804806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GB" kern="0" dirty="0">
                <a:solidFill>
                  <a:srgbClr val="FFFFFF"/>
                </a:solidFill>
              </a:rPr>
              <a:t>Increase in productivity, %</a:t>
            </a:r>
          </a:p>
        </p:txBody>
      </p:sp>
    </p:spTree>
    <p:extLst>
      <p:ext uri="{BB962C8B-B14F-4D97-AF65-F5344CB8AC3E}">
        <p14:creationId xmlns:p14="http://schemas.microsoft.com/office/powerpoint/2010/main" val="12977237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4F0-42FD-E949-97DD-201A86BCCFD8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44513" y="535608"/>
            <a:ext cx="8167687" cy="353943"/>
          </a:xfrm>
        </p:spPr>
        <p:txBody>
          <a:bodyPr/>
          <a:lstStyle/>
          <a:p>
            <a:r>
              <a:rPr lang="en-GB" dirty="0"/>
              <a:t>Zooming in on a firm in </a:t>
            </a:r>
            <a:r>
              <a:rPr lang="en-GB" dirty="0" smtClean="0"/>
              <a:t>transition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80920" cy="432048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002060"/>
                </a:solidFill>
              </a:rPr>
              <a:t>The many faces of innovation: focus on technology adoption</a:t>
            </a:r>
          </a:p>
          <a:p>
            <a:pPr marL="457200" lvl="0" indent="-457200">
              <a:buFont typeface="+mj-lt"/>
              <a:buAutoNum type="arabicPeriod"/>
            </a:pPr>
            <a:endParaRPr lang="en-GB" sz="2000" dirty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002060"/>
                </a:solidFill>
              </a:rPr>
              <a:t>Innovation as a driver of improvements in firm productivity</a:t>
            </a:r>
          </a:p>
          <a:p>
            <a:pPr marL="457200" lvl="0" indent="-457200">
              <a:buFont typeface="+mj-lt"/>
              <a:buAutoNum type="arabicPeriod"/>
            </a:pPr>
            <a:endParaRPr lang="en-GB" sz="2000" dirty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002060"/>
                </a:solidFill>
              </a:rPr>
              <a:t>What drives innovation?</a:t>
            </a:r>
          </a:p>
          <a:p>
            <a:pPr marL="457200" lvl="0" indent="-457200">
              <a:buFont typeface="+mj-lt"/>
              <a:buAutoNum type="arabicPeriod"/>
            </a:pPr>
            <a:endParaRPr lang="en-GB" sz="2000" dirty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002060"/>
                </a:solidFill>
              </a:rPr>
              <a:t>Funding innovation</a:t>
            </a:r>
          </a:p>
          <a:p>
            <a:pPr marL="457200" lvl="0" indent="-457200">
              <a:buFont typeface="+mj-lt"/>
              <a:buAutoNum type="arabicPeriod"/>
            </a:pPr>
            <a:endParaRPr lang="en-GB" sz="2000" dirty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002060"/>
                </a:solidFill>
              </a:rPr>
              <a:t>Policies for innovation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3528" y="3428498"/>
            <a:ext cx="7992888" cy="864096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442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4F0-42FD-E949-97DD-201A86BCCFD8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44513" y="527914"/>
            <a:ext cx="8167687" cy="369332"/>
          </a:xfrm>
        </p:spPr>
        <p:txBody>
          <a:bodyPr/>
          <a:lstStyle/>
          <a:p>
            <a:r>
              <a:rPr lang="en-GB" sz="2400" dirty="0"/>
              <a:t>What determines innovation? 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80920" cy="615553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366117"/>
            <a:ext cx="8244656" cy="461664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GB" sz="2000" cap="all" dirty="0">
                <a:solidFill>
                  <a:srgbClr val="002060"/>
                </a:solidFill>
                <a:latin typeface="Franklin Gothic Medium Cond"/>
                <a:cs typeface="Franklin Gothic Medium Cond"/>
              </a:rPr>
              <a:t>Internal factors</a:t>
            </a:r>
          </a:p>
          <a:p>
            <a:r>
              <a:rPr lang="en-GB" sz="2000" cap="all" dirty="0">
                <a:solidFill>
                  <a:srgbClr val="002060"/>
                </a:solidFill>
                <a:latin typeface="Franklin Gothic Medium Cond"/>
                <a:cs typeface="Franklin Gothic Medium Cond"/>
              </a:rPr>
              <a:t>	</a:t>
            </a:r>
          </a:p>
          <a:p>
            <a:r>
              <a:rPr lang="en-GB" sz="2000" cap="all" dirty="0">
                <a:solidFill>
                  <a:srgbClr val="002060"/>
                </a:solidFill>
                <a:latin typeface="Franklin Gothic Medium Cond"/>
                <a:cs typeface="Franklin Gothic Medium Cond"/>
              </a:rPr>
              <a:t>	Firm characteristics (age, size, ownership)</a:t>
            </a:r>
          </a:p>
          <a:p>
            <a:endParaRPr lang="en-GB" sz="2000" cap="all" dirty="0">
              <a:solidFill>
                <a:srgbClr val="002060"/>
              </a:solidFill>
              <a:latin typeface="Franklin Gothic Medium Cond"/>
              <a:cs typeface="Franklin Gothic Medium Cond"/>
            </a:endParaRPr>
          </a:p>
          <a:p>
            <a:r>
              <a:rPr lang="en-GB" sz="2000" cap="all" dirty="0">
                <a:solidFill>
                  <a:srgbClr val="002060"/>
                </a:solidFill>
                <a:latin typeface="Franklin Gothic Medium Cond"/>
                <a:cs typeface="Franklin Gothic Medium Cond"/>
              </a:rPr>
              <a:t>	Firm choices (to export, to hire skilled personnel)</a:t>
            </a:r>
          </a:p>
          <a:p>
            <a:endParaRPr lang="en-GB" sz="2000" cap="all" dirty="0">
              <a:solidFill>
                <a:srgbClr val="002060"/>
              </a:solidFill>
              <a:latin typeface="Franklin Gothic Medium Cond"/>
              <a:cs typeface="Franklin Gothic Medium Cond"/>
            </a:endParaRPr>
          </a:p>
          <a:p>
            <a:endParaRPr lang="en-GB" sz="2000" cap="all" dirty="0" smtClean="0">
              <a:solidFill>
                <a:srgbClr val="002060"/>
              </a:solidFill>
              <a:latin typeface="Franklin Gothic Medium Cond"/>
              <a:cs typeface="Franklin Gothic Medium Cond"/>
            </a:endParaRPr>
          </a:p>
          <a:p>
            <a:r>
              <a:rPr lang="en-GB" sz="2000" cap="all" dirty="0" smtClean="0">
                <a:solidFill>
                  <a:srgbClr val="002060"/>
                </a:solidFill>
                <a:latin typeface="Franklin Gothic Medium Cond"/>
                <a:cs typeface="Franklin Gothic Medium Cond"/>
              </a:rPr>
              <a:t>External </a:t>
            </a:r>
            <a:r>
              <a:rPr lang="en-GB" sz="2000" cap="all" dirty="0">
                <a:solidFill>
                  <a:srgbClr val="002060"/>
                </a:solidFill>
                <a:latin typeface="Franklin Gothic Medium Cond"/>
                <a:cs typeface="Franklin Gothic Medium Cond"/>
              </a:rPr>
              <a:t>factors</a:t>
            </a:r>
          </a:p>
          <a:p>
            <a:endParaRPr lang="en-GB" sz="2000" cap="all" dirty="0">
              <a:solidFill>
                <a:srgbClr val="002060"/>
              </a:solidFill>
              <a:latin typeface="Franklin Gothic Medium Cond"/>
              <a:cs typeface="Franklin Gothic Medium Cond"/>
            </a:endParaRPr>
          </a:p>
          <a:p>
            <a:r>
              <a:rPr lang="en-GB" sz="2000" cap="all" dirty="0">
                <a:solidFill>
                  <a:srgbClr val="002060"/>
                </a:solidFill>
                <a:latin typeface="Franklin Gothic Medium Cond"/>
                <a:cs typeface="Franklin Gothic Medium Cond"/>
              </a:rPr>
              <a:t>	Business environment</a:t>
            </a:r>
          </a:p>
          <a:p>
            <a:endParaRPr lang="en-GB" sz="2000" cap="all" dirty="0">
              <a:solidFill>
                <a:srgbClr val="002060"/>
              </a:solidFill>
              <a:latin typeface="Franklin Gothic Medium Cond"/>
              <a:cs typeface="Franklin Gothic Medium Cond"/>
            </a:endParaRPr>
          </a:p>
          <a:p>
            <a:endParaRPr lang="en-GB" sz="2000" cap="all" dirty="0" smtClean="0">
              <a:solidFill>
                <a:srgbClr val="002060"/>
              </a:solidFill>
              <a:latin typeface="Franklin Gothic Medium Cond"/>
              <a:cs typeface="Franklin Gothic Medium Cond"/>
            </a:endParaRPr>
          </a:p>
          <a:p>
            <a:r>
              <a:rPr lang="en-GB" sz="2000" cap="all" dirty="0" smtClean="0">
                <a:solidFill>
                  <a:srgbClr val="002060"/>
                </a:solidFill>
                <a:latin typeface="Franklin Gothic Medium Cond"/>
                <a:cs typeface="Franklin Gothic Medium Cond"/>
              </a:rPr>
              <a:t>Firm </a:t>
            </a:r>
            <a:r>
              <a:rPr lang="en-GB" sz="2000" cap="all" dirty="0">
                <a:solidFill>
                  <a:srgbClr val="002060"/>
                </a:solidFill>
                <a:latin typeface="Franklin Gothic Medium Cond"/>
                <a:cs typeface="Franklin Gothic Medium Cond"/>
              </a:rPr>
              <a:t>choices are shaped by external factors </a:t>
            </a:r>
          </a:p>
          <a:p>
            <a:r>
              <a:rPr lang="en-GB" sz="2000" cap="all" dirty="0">
                <a:solidFill>
                  <a:srgbClr val="002060"/>
                </a:solidFill>
                <a:latin typeface="Franklin Gothic Medium Cond"/>
                <a:cs typeface="Franklin Gothic Medium Cond"/>
              </a:rPr>
              <a:t>	</a:t>
            </a:r>
          </a:p>
          <a:p>
            <a:r>
              <a:rPr lang="en-GB" sz="2000" cap="all" dirty="0">
                <a:solidFill>
                  <a:srgbClr val="002060"/>
                </a:solidFill>
                <a:latin typeface="Franklin Gothic Medium Cond"/>
                <a:cs typeface="Franklin Gothic Medium Cond"/>
              </a:rPr>
              <a:t>	How difficult is it to export, to find skilled workers?</a:t>
            </a:r>
          </a:p>
        </p:txBody>
      </p:sp>
    </p:spTree>
    <p:extLst>
      <p:ext uri="{BB962C8B-B14F-4D97-AF65-F5344CB8AC3E}">
        <p14:creationId xmlns:p14="http://schemas.microsoft.com/office/powerpoint/2010/main" val="1924257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4F0-42FD-E949-97DD-201A86BCCFD8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44513" y="358637"/>
            <a:ext cx="7752820" cy="707886"/>
          </a:xfrm>
        </p:spPr>
        <p:txBody>
          <a:bodyPr/>
          <a:lstStyle/>
          <a:p>
            <a:r>
              <a:rPr lang="en-US" dirty="0" smtClean="0"/>
              <a:t>Productivity catch-up in transition region largely complete – how to achieve further productivity gains?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4507" y="5910695"/>
            <a:ext cx="58326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Franklin Gothic Medium Cond"/>
                <a:cs typeface="Franklin Gothic Medium Cond"/>
              </a:rPr>
              <a:t>Source: </a:t>
            </a:r>
            <a:r>
              <a:rPr lang="en-GB" sz="800" dirty="0">
                <a:latin typeface="Franklin Gothic Medium Cond"/>
                <a:cs typeface="Franklin Gothic Medium Cond"/>
              </a:rPr>
              <a:t>EBRD Transition Report 2013, Penn World Tables 8.0.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7258" y="1451278"/>
            <a:ext cx="553998" cy="369763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prstClr val="white"/>
                </a:solidFill>
                <a:latin typeface="Franklin Gothic Book" panose="020B0503020102020204" pitchFamily="34" charset="0"/>
              </a:rPr>
              <a:t>Growth 1993-2010</a:t>
            </a:r>
          </a:p>
        </p:txBody>
      </p:sp>
      <p:sp>
        <p:nvSpPr>
          <p:cNvPr id="9" name="Right Arrow 8"/>
          <p:cNvSpPr/>
          <p:nvPr/>
        </p:nvSpPr>
        <p:spPr>
          <a:xfrm rot="16200000">
            <a:off x="-967382" y="2793661"/>
            <a:ext cx="3583148" cy="804806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GB" kern="0" dirty="0">
              <a:solidFill>
                <a:srgbClr val="FFFFFF"/>
              </a:solidFill>
              <a:latin typeface="Franklin Gothic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581" y="1620515"/>
            <a:ext cx="553998" cy="382539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Growth 1993-2010</a:t>
            </a:r>
            <a:endParaRPr lang="en-GB" sz="2800" dirty="0">
              <a:solidFill>
                <a:srgbClr val="FFFFFF"/>
              </a:solidFill>
              <a:latin typeface="Franklin Gothic Medium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1428750"/>
            <a:ext cx="7313581" cy="448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0182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4F0-42FD-E949-97DD-201A86BCCFD8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44513" y="358637"/>
            <a:ext cx="7685087" cy="707886"/>
          </a:xfrm>
        </p:spPr>
        <p:txBody>
          <a:bodyPr/>
          <a:lstStyle/>
          <a:p>
            <a:r>
              <a:rPr lang="en-US" dirty="0" smtClean="0"/>
              <a:t>Innovative firms are more sensitive to the business environment</a:t>
            </a:r>
            <a:endParaRPr lang="en-US" dirty="0"/>
          </a:p>
        </p:txBody>
      </p:sp>
      <p:sp>
        <p:nvSpPr>
          <p:cNvPr id="6" name="Slide Number Placeholder 3"/>
          <p:cNvSpPr txBox="1">
            <a:spLocks noChangeAspect="1"/>
          </p:cNvSpPr>
          <p:nvPr/>
        </p:nvSpPr>
        <p:spPr>
          <a:xfrm>
            <a:off x="8458559" y="6257263"/>
            <a:ext cx="484326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spcBef>
                <a:spcPts val="0"/>
              </a:spcBef>
              <a:defRPr sz="900" b="0" i="0" kern="1200">
                <a:solidFill>
                  <a:srgbClr val="000000"/>
                </a:solidFill>
                <a:latin typeface="Franklin Gothic Book"/>
                <a:ea typeface="+mn-ea"/>
                <a:cs typeface="Franklin Gothic Book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22B750D-2D66-488D-B157-9BC322188F07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 Placeholder 4"/>
          <p:cNvSpPr txBox="1">
            <a:spLocks noChangeAspect="1"/>
          </p:cNvSpPr>
          <p:nvPr/>
        </p:nvSpPr>
        <p:spPr>
          <a:xfrm>
            <a:off x="432000" y="1265665"/>
            <a:ext cx="8280000" cy="4356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588" indent="455613" algn="l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2000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219075" indent="-21590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501650" indent="-280988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  <a:buClr>
                <a:schemeClr val="tx2"/>
              </a:buClr>
              <a:buFont typeface="Wingdings" pitchFamily="2" charset="2"/>
              <a:buChar char="s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760413" indent="-257175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217613" indent="-257175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1674813" indent="-257175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132013" indent="-257175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2589213" indent="-257175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GB" sz="2000" kern="0" dirty="0" smtClean="0">
                <a:latin typeface="Franklin Gothic Medium"/>
                <a:cs typeface="Franklin Gothic Medium"/>
              </a:rPr>
              <a:t>In particular: corruption, skills and access to finance</a:t>
            </a:r>
            <a:endParaRPr lang="en-GB" sz="2000" kern="0" dirty="0">
              <a:latin typeface="Franklin Gothic Medium"/>
              <a:cs typeface="Franklin Gothic Medium"/>
            </a:endParaRPr>
          </a:p>
        </p:txBody>
      </p:sp>
      <p:sp>
        <p:nvSpPr>
          <p:cNvPr id="11" name="Right Arrow 10"/>
          <p:cNvSpPr>
            <a:spLocks noChangeAspect="1"/>
          </p:cNvSpPr>
          <p:nvPr/>
        </p:nvSpPr>
        <p:spPr>
          <a:xfrm rot="16200000">
            <a:off x="-1232654" y="3264618"/>
            <a:ext cx="3911810" cy="537874"/>
          </a:xfrm>
          <a:prstGeom prst="rightArrow">
            <a:avLst/>
          </a:prstGeom>
          <a:solidFill>
            <a:srgbClr val="0079C1"/>
          </a:solidFill>
          <a:ln w="9525" cap="flat" cmpd="sng" algn="ctr">
            <a:noFill/>
            <a:prstDash val="solid"/>
          </a:ln>
          <a:effectLst/>
        </p:spPr>
        <p:txBody>
          <a:bodyPr rtlCol="0" anchor="b"/>
          <a:lstStyle/>
          <a:p>
            <a:pPr algn="ctr"/>
            <a:r>
              <a:rPr lang="en-GB" sz="1600" b="1" kern="0" dirty="0" smtClean="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Greater constraint for innovators</a:t>
            </a:r>
            <a:endParaRPr lang="en-GB" sz="1600" b="1" kern="0" dirty="0">
              <a:solidFill>
                <a:srgbClr val="FFFFFF"/>
              </a:solidFill>
              <a:latin typeface="Franklin Gothic Medium Cond"/>
              <a:cs typeface="Franklin Gothic Medium Cond"/>
            </a:endParaRPr>
          </a:p>
        </p:txBody>
      </p:sp>
      <p:graphicFrame>
        <p:nvGraphicFramePr>
          <p:cNvPr id="13" name="Char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689016"/>
              </p:ext>
            </p:extLst>
          </p:nvPr>
        </p:nvGraphicFramePr>
        <p:xfrm>
          <a:off x="1004400" y="1702800"/>
          <a:ext cx="7131600" cy="414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ight Arrow 6"/>
          <p:cNvSpPr>
            <a:spLocks noChangeAspect="1"/>
          </p:cNvSpPr>
          <p:nvPr/>
        </p:nvSpPr>
        <p:spPr>
          <a:xfrm>
            <a:off x="1067174" y="5510469"/>
            <a:ext cx="7008662" cy="537874"/>
          </a:xfrm>
          <a:prstGeom prst="rightArrow">
            <a:avLst/>
          </a:prstGeom>
          <a:solidFill>
            <a:srgbClr val="0079C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GB" sz="1600" b="1" kern="0" dirty="0" smtClean="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Greater constraint for non-innovators</a:t>
            </a:r>
            <a:endParaRPr lang="en-GB" sz="1600" b="1" kern="0" dirty="0">
              <a:solidFill>
                <a:srgbClr val="FFFFFF"/>
              </a:solidFill>
              <a:latin typeface="Franklin Gothic Medium Cond"/>
              <a:cs typeface="Franklin Gothic Medium Cond"/>
            </a:endParaRPr>
          </a:p>
        </p:txBody>
      </p:sp>
    </p:spTree>
    <p:extLst>
      <p:ext uri="{BB962C8B-B14F-4D97-AF65-F5344CB8AC3E}">
        <p14:creationId xmlns:p14="http://schemas.microsoft.com/office/powerpoint/2010/main" val="12914326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 noChangeAspect="1"/>
          </p:cNvSpPr>
          <p:nvPr/>
        </p:nvSpPr>
        <p:spPr>
          <a:xfrm>
            <a:off x="8458559" y="6257263"/>
            <a:ext cx="484326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spcBef>
                <a:spcPts val="0"/>
              </a:spcBef>
              <a:defRPr sz="900" b="0" i="0" kern="1200">
                <a:solidFill>
                  <a:srgbClr val="000000"/>
                </a:solidFill>
                <a:latin typeface="Franklin Gothic Book"/>
                <a:ea typeface="+mn-ea"/>
                <a:cs typeface="Franklin Gothic Book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22B750D-2D66-488D-B157-9BC322188F07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ight Arrow 10"/>
          <p:cNvSpPr>
            <a:spLocks noChangeAspect="1"/>
          </p:cNvSpPr>
          <p:nvPr/>
        </p:nvSpPr>
        <p:spPr>
          <a:xfrm rot="16200000">
            <a:off x="-1232654" y="3264618"/>
            <a:ext cx="3911810" cy="537874"/>
          </a:xfrm>
          <a:prstGeom prst="rightArrow">
            <a:avLst/>
          </a:prstGeom>
          <a:solidFill>
            <a:srgbClr val="0079C1"/>
          </a:solidFill>
          <a:ln w="9525" cap="flat" cmpd="sng" algn="ctr">
            <a:noFill/>
            <a:prstDash val="solid"/>
          </a:ln>
          <a:effectLst/>
        </p:spPr>
        <p:txBody>
          <a:bodyPr rtlCol="0" anchor="b"/>
          <a:lstStyle/>
          <a:p>
            <a:pPr algn="ctr"/>
            <a:r>
              <a:rPr lang="en-GB" sz="1600" b="1" kern="0" dirty="0" smtClean="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Greater constraint for innovators</a:t>
            </a:r>
            <a:endParaRPr lang="en-GB" sz="1600" b="1" kern="0" dirty="0">
              <a:solidFill>
                <a:srgbClr val="FFFFFF"/>
              </a:solidFill>
              <a:latin typeface="Franklin Gothic Medium Cond"/>
              <a:cs typeface="Franklin Gothic Medium Cond"/>
            </a:endParaRPr>
          </a:p>
        </p:txBody>
      </p:sp>
      <p:graphicFrame>
        <p:nvGraphicFramePr>
          <p:cNvPr id="14" name="Char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34830"/>
              </p:ext>
            </p:extLst>
          </p:nvPr>
        </p:nvGraphicFramePr>
        <p:xfrm>
          <a:off x="1004400" y="1702800"/>
          <a:ext cx="7131600" cy="414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ight Arrow 6"/>
          <p:cNvSpPr>
            <a:spLocks noChangeAspect="1"/>
          </p:cNvSpPr>
          <p:nvPr/>
        </p:nvSpPr>
        <p:spPr>
          <a:xfrm>
            <a:off x="1067174" y="5510469"/>
            <a:ext cx="7008662" cy="537874"/>
          </a:xfrm>
          <a:prstGeom prst="rightArrow">
            <a:avLst/>
          </a:prstGeom>
          <a:solidFill>
            <a:srgbClr val="0079C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GB" sz="1600" b="1" kern="0" dirty="0" smtClean="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Greater constraint for non-innovators</a:t>
            </a:r>
            <a:endParaRPr lang="en-GB" sz="1600" b="1" kern="0" dirty="0">
              <a:solidFill>
                <a:srgbClr val="FFFFFF"/>
              </a:solidFill>
              <a:latin typeface="Franklin Gothic Medium Cond"/>
              <a:cs typeface="Franklin Gothic Medium Cond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half" idx="2"/>
          </p:nvPr>
        </p:nvSpPr>
        <p:spPr>
          <a:xfrm>
            <a:off x="544513" y="358637"/>
            <a:ext cx="7803620" cy="707886"/>
          </a:xfrm>
        </p:spPr>
        <p:txBody>
          <a:bodyPr/>
          <a:lstStyle/>
          <a:p>
            <a:r>
              <a:rPr lang="en-US" dirty="0" smtClean="0"/>
              <a:t>In Central Europe/Baltics, main obstacles for innovators are tax administration, finance and electricity…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8066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4F0-42FD-E949-97DD-201A86BCCFD8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44513" y="358638"/>
            <a:ext cx="7693554" cy="707886"/>
          </a:xfrm>
        </p:spPr>
        <p:txBody>
          <a:bodyPr/>
          <a:lstStyle/>
          <a:p>
            <a:r>
              <a:rPr lang="en-US" dirty="0" smtClean="0"/>
              <a:t>…while in Croatia it is the informal sector that creates biggest problems for innovators</a:t>
            </a:r>
            <a:endParaRPr lang="en-US" dirty="0"/>
          </a:p>
        </p:txBody>
      </p:sp>
      <p:sp>
        <p:nvSpPr>
          <p:cNvPr id="6" name="Slide Number Placeholder 3"/>
          <p:cNvSpPr txBox="1">
            <a:spLocks noChangeAspect="1"/>
          </p:cNvSpPr>
          <p:nvPr/>
        </p:nvSpPr>
        <p:spPr>
          <a:xfrm>
            <a:off x="8458559" y="6257263"/>
            <a:ext cx="484326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spcBef>
                <a:spcPts val="0"/>
              </a:spcBef>
              <a:defRPr sz="900" b="0" i="0" kern="1200">
                <a:solidFill>
                  <a:srgbClr val="000000"/>
                </a:solidFill>
                <a:latin typeface="Franklin Gothic Book"/>
                <a:ea typeface="+mn-ea"/>
                <a:cs typeface="Franklin Gothic Book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22B750D-2D66-488D-B157-9BC322188F07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22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ight Arrow 10"/>
          <p:cNvSpPr>
            <a:spLocks noChangeAspect="1"/>
          </p:cNvSpPr>
          <p:nvPr/>
        </p:nvSpPr>
        <p:spPr>
          <a:xfrm rot="16200000">
            <a:off x="-1232654" y="3264618"/>
            <a:ext cx="3911810" cy="537874"/>
          </a:xfrm>
          <a:prstGeom prst="rightArrow">
            <a:avLst/>
          </a:prstGeom>
          <a:solidFill>
            <a:srgbClr val="0079C1"/>
          </a:solidFill>
          <a:ln w="9525" cap="flat" cmpd="sng" algn="ctr">
            <a:noFill/>
            <a:prstDash val="solid"/>
          </a:ln>
          <a:effectLst/>
        </p:spPr>
        <p:txBody>
          <a:bodyPr rtlCol="0" anchor="b"/>
          <a:lstStyle/>
          <a:p>
            <a:pPr algn="ctr"/>
            <a:r>
              <a:rPr lang="en-GB" sz="1600" b="1" kern="0" dirty="0" smtClean="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Greater constraint for innovators</a:t>
            </a:r>
            <a:endParaRPr lang="en-GB" sz="1600" b="1" kern="0" dirty="0">
              <a:solidFill>
                <a:srgbClr val="FFFFFF"/>
              </a:solidFill>
              <a:latin typeface="Franklin Gothic Medium Cond"/>
              <a:cs typeface="Franklin Gothic Medium Cond"/>
            </a:endParaRPr>
          </a:p>
        </p:txBody>
      </p:sp>
      <p:sp>
        <p:nvSpPr>
          <p:cNvPr id="7" name="Right Arrow 6"/>
          <p:cNvSpPr>
            <a:spLocks noChangeAspect="1"/>
          </p:cNvSpPr>
          <p:nvPr/>
        </p:nvSpPr>
        <p:spPr>
          <a:xfrm>
            <a:off x="1067174" y="5510469"/>
            <a:ext cx="7008662" cy="537874"/>
          </a:xfrm>
          <a:prstGeom prst="rightArrow">
            <a:avLst/>
          </a:prstGeom>
          <a:solidFill>
            <a:srgbClr val="0079C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GB" sz="1600" b="1" kern="0" dirty="0" smtClean="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Greater constraint for non-innovators</a:t>
            </a:r>
            <a:endParaRPr lang="en-GB" sz="1600" b="1" kern="0" dirty="0">
              <a:solidFill>
                <a:srgbClr val="FFFFFF"/>
              </a:solidFill>
              <a:latin typeface="Franklin Gothic Medium Cond"/>
              <a:cs typeface="Franklin Gothic Medium Cond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5483845"/>
              </p:ext>
            </p:extLst>
          </p:nvPr>
        </p:nvGraphicFramePr>
        <p:xfrm>
          <a:off x="1004400" y="1702800"/>
          <a:ext cx="7131600" cy="414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"/>
          <p:cNvSpPr txBox="1"/>
          <p:nvPr/>
        </p:nvSpPr>
        <p:spPr>
          <a:xfrm>
            <a:off x="5482501" y="3918651"/>
            <a:ext cx="2593335" cy="1276217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Croatia</a:t>
            </a:r>
          </a:p>
        </p:txBody>
      </p:sp>
    </p:spTree>
    <p:extLst>
      <p:ext uri="{BB962C8B-B14F-4D97-AF65-F5344CB8AC3E}">
        <p14:creationId xmlns:p14="http://schemas.microsoft.com/office/powerpoint/2010/main" val="16461424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4F0-42FD-E949-97DD-201A86BCCFD8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44513" y="535608"/>
            <a:ext cx="8167687" cy="353943"/>
          </a:xfrm>
        </p:spPr>
        <p:txBody>
          <a:bodyPr/>
          <a:lstStyle/>
          <a:p>
            <a:r>
              <a:rPr lang="en-GB" dirty="0"/>
              <a:t>Zooming in on a firm in </a:t>
            </a:r>
            <a:r>
              <a:rPr lang="en-GB" dirty="0" smtClean="0"/>
              <a:t>transition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80920" cy="432048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002060"/>
                </a:solidFill>
              </a:rPr>
              <a:t>The many faces of innovation: focus on technology adoption</a:t>
            </a:r>
          </a:p>
          <a:p>
            <a:pPr marL="457200" lvl="0" indent="-457200">
              <a:buFont typeface="+mj-lt"/>
              <a:buAutoNum type="arabicPeriod"/>
            </a:pPr>
            <a:endParaRPr lang="en-GB" sz="2000" dirty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002060"/>
                </a:solidFill>
              </a:rPr>
              <a:t>Innovation as a driver of improvements in firm productivity</a:t>
            </a:r>
          </a:p>
          <a:p>
            <a:pPr marL="457200" lvl="0" indent="-457200">
              <a:buFont typeface="+mj-lt"/>
              <a:buAutoNum type="arabicPeriod"/>
            </a:pPr>
            <a:endParaRPr lang="en-GB" sz="2000" dirty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002060"/>
                </a:solidFill>
              </a:rPr>
              <a:t>What drives innovation?</a:t>
            </a:r>
          </a:p>
          <a:p>
            <a:pPr marL="457200" lvl="0" indent="-457200">
              <a:buFont typeface="+mj-lt"/>
              <a:buAutoNum type="arabicPeriod"/>
            </a:pPr>
            <a:endParaRPr lang="en-GB" sz="2000" dirty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002060"/>
                </a:solidFill>
              </a:rPr>
              <a:t>Funding innovation</a:t>
            </a:r>
          </a:p>
          <a:p>
            <a:pPr marL="457200" lvl="0" indent="-457200">
              <a:buFont typeface="+mj-lt"/>
              <a:buAutoNum type="arabicPeriod"/>
            </a:pPr>
            <a:endParaRPr lang="en-GB" sz="2000" dirty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002060"/>
                </a:solidFill>
              </a:rPr>
              <a:t>Policies for innovation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3528" y="4306486"/>
            <a:ext cx="7992888" cy="864096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231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4F0-42FD-E949-97DD-201A86BCCFD8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44513" y="527913"/>
            <a:ext cx="8167687" cy="369332"/>
          </a:xfrm>
        </p:spPr>
        <p:txBody>
          <a:bodyPr/>
          <a:lstStyle/>
          <a:p>
            <a:r>
              <a:rPr lang="en-US" sz="2400" dirty="0"/>
              <a:t>Can banks help firms to innovate</a:t>
            </a:r>
            <a:r>
              <a:rPr lang="en-US" sz="2400" dirty="0" smtClean="0"/>
              <a:t>?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80920" cy="615553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</a:endParaRP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546538" y="1227901"/>
            <a:ext cx="3777812" cy="485252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2300" kern="1200" cap="all">
                <a:solidFill>
                  <a:srgbClr val="AD1221"/>
                </a:solidFill>
                <a:latin typeface="Franklin Gothic Medium Cond"/>
                <a:ea typeface="+mn-ea"/>
                <a:cs typeface="Franklin Gothic Medium Cond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buFontTx/>
              <a:buNone/>
              <a:defRPr sz="2100" kern="1200">
                <a:solidFill>
                  <a:srgbClr val="AD1221"/>
                </a:solidFill>
                <a:latin typeface="Franklin Gothic Medium Cond"/>
                <a:ea typeface="+mn-ea"/>
                <a:cs typeface="Franklin Gothic Medium Cond"/>
              </a:defRPr>
            </a:lvl2pPr>
            <a:lvl3pPr marL="0" indent="0" algn="l" defTabSz="457200" rtl="0" eaLnBrk="1" latinLnBrk="0" hangingPunct="1">
              <a:spcBef>
                <a:spcPts val="0"/>
              </a:spcBef>
              <a:buFontTx/>
              <a:buNone/>
              <a:defRPr sz="1900" kern="1200">
                <a:solidFill>
                  <a:srgbClr val="AD1221"/>
                </a:solidFill>
                <a:latin typeface="Franklin Gothic Demi"/>
                <a:ea typeface="+mn-ea"/>
                <a:cs typeface="Franklin Gothic Demi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   No</a:t>
            </a:r>
          </a:p>
          <a:p>
            <a:pPr marL="285750" lvl="1" indent="-285750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endParaRPr lang="en-US" sz="2400" dirty="0" smtClean="0">
              <a:solidFill>
                <a:srgbClr val="000000"/>
              </a:solidFill>
              <a:ea typeface="Franklin Gothic Book"/>
            </a:endParaRPr>
          </a:p>
          <a:p>
            <a:pPr marL="285750" lvl="1" indent="-285750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ea typeface="Franklin Gothic Book"/>
              </a:rPr>
              <a:t>Intangible and firm-specific assets cannot be used as collateral</a:t>
            </a:r>
          </a:p>
          <a:p>
            <a:pPr marL="285750" lvl="1" indent="-285750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endParaRPr lang="en-US" sz="2400" dirty="0" smtClean="0">
              <a:solidFill>
                <a:srgbClr val="000000"/>
              </a:solidFill>
              <a:ea typeface="Franklin Gothic Book"/>
            </a:endParaRPr>
          </a:p>
          <a:p>
            <a:pPr marL="285750" lvl="1" indent="-285750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ea typeface="Franklin Gothic Book"/>
              </a:rPr>
              <a:t>Firms are hesitant to disclose sensitive information on innovative activity</a:t>
            </a:r>
          </a:p>
          <a:p>
            <a:pPr marL="285750" lvl="1" indent="-285750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endParaRPr lang="en-US" sz="2400" dirty="0" smtClean="0">
              <a:solidFill>
                <a:srgbClr val="000000"/>
              </a:solidFill>
              <a:ea typeface="Franklin Gothic Book"/>
            </a:endParaRPr>
          </a:p>
          <a:p>
            <a:pPr marL="285750" lvl="1" indent="-285750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ea typeface="Franklin Gothic Book"/>
              </a:rPr>
              <a:t>Banks are technologically conservative</a:t>
            </a:r>
            <a:endParaRPr lang="en-US" sz="2400" dirty="0">
              <a:solidFill>
                <a:srgbClr val="000000"/>
              </a:solidFill>
              <a:ea typeface="Franklin Gothic Book"/>
            </a:endParaRPr>
          </a:p>
        </p:txBody>
      </p:sp>
      <p:sp>
        <p:nvSpPr>
          <p:cNvPr id="8" name="Text Placeholder 8"/>
          <p:cNvSpPr txBox="1">
            <a:spLocks/>
          </p:cNvSpPr>
          <p:nvPr/>
        </p:nvSpPr>
        <p:spPr>
          <a:xfrm>
            <a:off x="4836334" y="1239516"/>
            <a:ext cx="3588529" cy="48611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>
              <a:spcBef>
                <a:spcPts val="0"/>
              </a:spcBef>
              <a:buFontTx/>
              <a:buNone/>
              <a:defRPr sz="2300" cap="all">
                <a:solidFill>
                  <a:srgbClr val="FF0000"/>
                </a:solidFill>
                <a:latin typeface="Franklin Gothic Medium Cond"/>
                <a:cs typeface="Franklin Gothic Medium Cond"/>
              </a:defRPr>
            </a:lvl1pPr>
            <a:lvl2pPr marL="285750" lvl="1" indent="-28575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>
                <a:solidFill>
                  <a:srgbClr val="000000"/>
                </a:solidFill>
                <a:latin typeface="Franklin Gothic Medium Cond"/>
                <a:ea typeface="Franklin Gothic Book"/>
                <a:cs typeface="Franklin Gothic Medium Cond"/>
              </a:defRPr>
            </a:lvl2pPr>
            <a:lvl3pPr marL="0" indent="0">
              <a:spcBef>
                <a:spcPts val="0"/>
              </a:spcBef>
              <a:buFontTx/>
              <a:buNone/>
              <a:defRPr sz="1900">
                <a:solidFill>
                  <a:srgbClr val="AD1221"/>
                </a:solidFill>
                <a:latin typeface="Franklin Gothic Demi"/>
                <a:cs typeface="Franklin Gothic Demi"/>
              </a:defRPr>
            </a:lvl3pPr>
            <a:lvl4pPr marL="0" indent="0">
              <a:spcBef>
                <a:spcPts val="0"/>
              </a:spcBef>
              <a:buFontTx/>
              <a:buNone/>
              <a:defRPr sz="2000" b="0" i="0">
                <a:latin typeface="Franklin Gothic Book"/>
                <a:cs typeface="Franklin Gothic Book"/>
              </a:defRPr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>
                <a:solidFill>
                  <a:srgbClr val="00B050"/>
                </a:solidFill>
              </a:rPr>
              <a:t> Yes</a:t>
            </a:r>
          </a:p>
          <a:p>
            <a:endParaRPr lang="en-US" dirty="0"/>
          </a:p>
          <a:p>
            <a:pPr lvl="1"/>
            <a:r>
              <a:rPr lang="en-US" dirty="0"/>
              <a:t>Banks specialise in building lending relationships with clients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Innovation is more than just R&amp;D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 some countries, bank credit may be the only source of external finance</a:t>
            </a:r>
          </a:p>
        </p:txBody>
      </p:sp>
    </p:spTree>
    <p:extLst>
      <p:ext uri="{BB962C8B-B14F-4D97-AF65-F5344CB8AC3E}">
        <p14:creationId xmlns:p14="http://schemas.microsoft.com/office/powerpoint/2010/main" val="38842335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4F0-42FD-E949-97DD-201A86BCCFD8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44513" y="527913"/>
            <a:ext cx="8167687" cy="369332"/>
          </a:xfrm>
        </p:spPr>
        <p:txBody>
          <a:bodyPr/>
          <a:lstStyle/>
          <a:p>
            <a:r>
              <a:rPr lang="en-US" sz="2400" dirty="0"/>
              <a:t>Yes, if they relieve credit constraints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80920" cy="615553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73541339"/>
              </p:ext>
            </p:extLst>
          </p:nvPr>
        </p:nvGraphicFramePr>
        <p:xfrm>
          <a:off x="769938" y="1447800"/>
          <a:ext cx="7942262" cy="4521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0949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4F0-42FD-E949-97DD-201A86BCCFD8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44513" y="358637"/>
            <a:ext cx="6364287" cy="707886"/>
          </a:xfrm>
        </p:spPr>
        <p:txBody>
          <a:bodyPr/>
          <a:lstStyle/>
          <a:p>
            <a:r>
              <a:rPr lang="en-US" dirty="0" smtClean="0"/>
              <a:t>Banks positively affect firms’ ability to innovate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3120888" y="2976861"/>
            <a:ext cx="267941" cy="20091"/>
          </a:xfrm>
          <a:prstGeom prst="straightConnector1">
            <a:avLst/>
          </a:prstGeom>
          <a:solidFill>
            <a:srgbClr val="005BAB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2799262"/>
              </p:ext>
            </p:extLst>
          </p:nvPr>
        </p:nvGraphicFramePr>
        <p:xfrm>
          <a:off x="636613" y="1340768"/>
          <a:ext cx="7837273" cy="4688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608334"/>
              </p:ext>
            </p:extLst>
          </p:nvPr>
        </p:nvGraphicFramePr>
        <p:xfrm>
          <a:off x="637080" y="1339200"/>
          <a:ext cx="7837273" cy="4688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092444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4F0-42FD-E949-97DD-201A86BCCFD8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44513" y="535608"/>
            <a:ext cx="8167687" cy="353943"/>
          </a:xfrm>
        </p:spPr>
        <p:txBody>
          <a:bodyPr/>
          <a:lstStyle/>
          <a:p>
            <a:r>
              <a:rPr lang="en-GB" dirty="0"/>
              <a:t>Zooming in on a firm in </a:t>
            </a:r>
            <a:r>
              <a:rPr lang="en-GB" dirty="0" smtClean="0"/>
              <a:t>transition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80920" cy="432048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002060"/>
                </a:solidFill>
              </a:rPr>
              <a:t>The many faces of innovation: focus on technology adoption</a:t>
            </a:r>
          </a:p>
          <a:p>
            <a:pPr marL="457200" lvl="0" indent="-457200">
              <a:buFont typeface="+mj-lt"/>
              <a:buAutoNum type="arabicPeriod"/>
            </a:pPr>
            <a:endParaRPr lang="en-GB" sz="2000" dirty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002060"/>
                </a:solidFill>
              </a:rPr>
              <a:t>Innovation as a driver of improvements in firm productivity</a:t>
            </a:r>
          </a:p>
          <a:p>
            <a:pPr marL="457200" lvl="0" indent="-457200">
              <a:buFont typeface="+mj-lt"/>
              <a:buAutoNum type="arabicPeriod"/>
            </a:pPr>
            <a:endParaRPr lang="en-GB" sz="2000" dirty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002060"/>
                </a:solidFill>
              </a:rPr>
              <a:t>What drives innovation?</a:t>
            </a:r>
          </a:p>
          <a:p>
            <a:pPr marL="457200" lvl="0" indent="-457200">
              <a:buFont typeface="+mj-lt"/>
              <a:buAutoNum type="arabicPeriod"/>
            </a:pPr>
            <a:endParaRPr lang="en-GB" sz="2000" dirty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002060"/>
                </a:solidFill>
              </a:rPr>
              <a:t>Funding innovation</a:t>
            </a:r>
          </a:p>
          <a:p>
            <a:pPr marL="457200" lvl="0" indent="-457200">
              <a:buFont typeface="+mj-lt"/>
              <a:buAutoNum type="arabicPeriod"/>
            </a:pPr>
            <a:endParaRPr lang="en-GB" sz="2000" dirty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002060"/>
                </a:solidFill>
              </a:rPr>
              <a:t>Policies for innovation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3528" y="5182568"/>
            <a:ext cx="7992888" cy="864096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789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4F0-42FD-E949-97DD-201A86BCCFD8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Embrace economic openness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32196649"/>
              </p:ext>
            </p:extLst>
          </p:nvPr>
        </p:nvGraphicFramePr>
        <p:xfrm>
          <a:off x="438150" y="1269877"/>
          <a:ext cx="8274050" cy="4697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95955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4F0-42FD-E949-97DD-201A86BCCFD8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Lower barriers to entry of firms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8150" y="1318382"/>
            <a:ext cx="8102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Franklin Gothic Medium"/>
                <a:cs typeface="Franklin Gothic Medium"/>
              </a:rPr>
              <a:t>WTO-related </a:t>
            </a:r>
            <a:r>
              <a:rPr lang="en-GB" dirty="0">
                <a:latin typeface="Franklin Gothic Medium"/>
                <a:cs typeface="Franklin Gothic Medium"/>
              </a:rPr>
              <a:t>liberalisation of services in Ukraine led to </a:t>
            </a:r>
            <a:r>
              <a:rPr lang="en-GB" dirty="0" smtClean="0">
                <a:latin typeface="Franklin Gothic Medium"/>
                <a:cs typeface="Franklin Gothic Medium"/>
              </a:rPr>
              <a:t>improved firm </a:t>
            </a:r>
            <a:r>
              <a:rPr lang="en-GB" dirty="0">
                <a:latin typeface="Franklin Gothic Medium"/>
                <a:cs typeface="Franklin Gothic Medium"/>
              </a:rPr>
              <a:t>productivity, largely through entry and </a:t>
            </a:r>
            <a:r>
              <a:rPr lang="en-GB" dirty="0" smtClean="0">
                <a:latin typeface="Franklin Gothic Medium"/>
                <a:cs typeface="Franklin Gothic Medium"/>
              </a:rPr>
              <a:t>exit</a:t>
            </a:r>
            <a:endParaRPr lang="en-GB" dirty="0">
              <a:latin typeface="Franklin Gothic Medium"/>
              <a:cs typeface="Franklin Gothic Medium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98" y="2120876"/>
            <a:ext cx="6722630" cy="3950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ight Arrow 9"/>
          <p:cNvSpPr/>
          <p:nvPr/>
        </p:nvSpPr>
        <p:spPr>
          <a:xfrm rot="16200000">
            <a:off x="-707039" y="3348785"/>
            <a:ext cx="3055020" cy="86017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GB" kern="0" dirty="0">
              <a:solidFill>
                <a:srgbClr val="FFFFFF"/>
              </a:solidFill>
              <a:latin typeface="Franklin Gothic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472" y="2406652"/>
            <a:ext cx="538609" cy="28997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Higher productivity</a:t>
            </a:r>
            <a:endParaRPr lang="en-GB" sz="2400" dirty="0" smtClean="0">
              <a:solidFill>
                <a:srgbClr val="FFFFFF"/>
              </a:solidFill>
              <a:latin typeface="Franklin Gothic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507" y="5910695"/>
            <a:ext cx="58326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Franklin Gothic Medium Cond"/>
                <a:cs typeface="Franklin Gothic Medium Cond"/>
              </a:rPr>
              <a:t>Source: </a:t>
            </a:r>
            <a:r>
              <a:rPr lang="en-GB" sz="800" dirty="0">
                <a:latin typeface="Franklin Gothic Medium Cond"/>
                <a:cs typeface="Franklin Gothic Medium Cond"/>
              </a:rPr>
              <a:t> </a:t>
            </a:r>
            <a:r>
              <a:rPr lang="en-GB" sz="800" dirty="0">
                <a:latin typeface="Franklin Gothic Book" panose="020B0503020102020204" pitchFamily="34" charset="0"/>
              </a:rPr>
              <a:t>: </a:t>
            </a:r>
            <a:r>
              <a:rPr lang="en-GB" sz="800" dirty="0"/>
              <a:t>Calculations based on Derzhkomstat data</a:t>
            </a:r>
            <a:r>
              <a:rPr lang="en-GB" sz="800" dirty="0" smtClean="0"/>
              <a:t>.</a:t>
            </a:r>
            <a:endParaRPr lang="en-GB" sz="8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8410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t="30405" b="30405"/>
          <a:stretch/>
        </p:blipFill>
        <p:spPr>
          <a:xfrm>
            <a:off x="441547" y="1268760"/>
            <a:ext cx="8270653" cy="48978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4F0-42FD-E949-97DD-201A86BCCFD8}" type="slidenum">
              <a:rPr lang="en-US" smtClean="0"/>
              <a:t>3</a:t>
            </a:fld>
            <a:endParaRPr lang="en-US"/>
          </a:p>
        </p:txBody>
      </p:sp>
      <p:sp>
        <p:nvSpPr>
          <p:cNvPr id="40" name="Text Placeholder 39"/>
          <p:cNvSpPr>
            <a:spLocks noGrp="1"/>
          </p:cNvSpPr>
          <p:nvPr>
            <p:ph type="body" sz="half" idx="2"/>
          </p:nvPr>
        </p:nvSpPr>
        <p:spPr>
          <a:xfrm>
            <a:off x="544513" y="535608"/>
            <a:ext cx="8243888" cy="353943"/>
          </a:xfrm>
        </p:spPr>
        <p:txBody>
          <a:bodyPr/>
          <a:lstStyle/>
          <a:p>
            <a:r>
              <a:rPr lang="en-US" dirty="0" smtClean="0"/>
              <a:t>INNOVATION: Adopt, Adapt, Advance</a:t>
            </a:r>
            <a:endParaRPr lang="en-US" dirty="0"/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3300368017"/>
              </p:ext>
            </p:extLst>
          </p:nvPr>
        </p:nvGraphicFramePr>
        <p:xfrm>
          <a:off x="544512" y="1270000"/>
          <a:ext cx="3935123" cy="4741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535430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4F0-42FD-E949-97DD-201A86BCCFD8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44513" y="358636"/>
            <a:ext cx="7995919" cy="707886"/>
          </a:xfrm>
        </p:spPr>
        <p:txBody>
          <a:bodyPr/>
          <a:lstStyle/>
          <a:p>
            <a:r>
              <a:rPr lang="en-GB" dirty="0"/>
              <a:t>Focus on horizontal policies where governance </a:t>
            </a:r>
            <a:r>
              <a:rPr lang="en-GB" dirty="0" smtClean="0"/>
              <a:t>weak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8150" y="1318382"/>
            <a:ext cx="8102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Franklin Gothic Medium"/>
                <a:cs typeface="Franklin Gothic Medium"/>
              </a:rPr>
              <a:t>Innovation policies tend to focus on a few high-tech sectors</a:t>
            </a:r>
            <a:r>
              <a:rPr lang="en-GB" dirty="0" smtClean="0">
                <a:latin typeface="Franklin Gothic Medium"/>
                <a:cs typeface="Franklin Gothic Medium"/>
              </a:rPr>
              <a:t>…</a:t>
            </a:r>
            <a:endParaRPr lang="en-GB" dirty="0">
              <a:latin typeface="Franklin Gothic Medium"/>
              <a:cs typeface="Franklin Gothic Medium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546" y="1687714"/>
            <a:ext cx="6004297" cy="3586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5536" y="5803625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Franklin Gothic Book" panose="020B0503020102020204" pitchFamily="34" charset="0"/>
              </a:rPr>
              <a:t>Sources: EBRD Innovation Policy Questionnaire</a:t>
            </a:r>
            <a:endParaRPr lang="en-GB" sz="1400" dirty="0">
              <a:latin typeface="Franklin Gothic Book" panose="020B050302010202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771800" y="5231069"/>
            <a:ext cx="5472608" cy="756085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GB" kern="0" dirty="0">
                <a:solidFill>
                  <a:srgbClr val="FFFFFF"/>
                </a:solidFill>
              </a:rPr>
              <a:t>% of countries viewing sector as priority…</a:t>
            </a:r>
          </a:p>
        </p:txBody>
      </p:sp>
    </p:spTree>
    <p:extLst>
      <p:ext uri="{BB962C8B-B14F-4D97-AF65-F5344CB8AC3E}">
        <p14:creationId xmlns:p14="http://schemas.microsoft.com/office/powerpoint/2010/main" val="38833837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Slide1_Img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" b="77"/>
          <a:stretch>
            <a:fillRect/>
          </a:stretch>
        </p:blipFill>
        <p:spPr/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4F0-42FD-E949-97DD-201A86BCCFD8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 smtClean="0"/>
              <a:t>REPORT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en-US" dirty="0" smtClean="0"/>
              <a:t>tr.ebrd.com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331857" y="5453150"/>
            <a:ext cx="2395870" cy="584775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r.ebrd.com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102166" y="1952191"/>
            <a:ext cx="1425606" cy="1267540"/>
            <a:chOff x="7102166" y="1952191"/>
            <a:chExt cx="1425606" cy="1267540"/>
          </a:xfrm>
        </p:grpSpPr>
        <p:sp>
          <p:nvSpPr>
            <p:cNvPr id="17" name="Oval 16"/>
            <p:cNvSpPr/>
            <p:nvPr/>
          </p:nvSpPr>
          <p:spPr>
            <a:xfrm>
              <a:off x="7182731" y="1952191"/>
              <a:ext cx="1267540" cy="12675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Franklin Gothic Medium"/>
              </a:endParaRPr>
            </a:p>
          </p:txBody>
        </p:sp>
        <p:sp>
          <p:nvSpPr>
            <p:cNvPr id="19" name="Title 1"/>
            <p:cNvSpPr txBox="1">
              <a:spLocks/>
            </p:cNvSpPr>
            <p:nvPr/>
          </p:nvSpPr>
          <p:spPr>
            <a:xfrm>
              <a:off x="7102166" y="2103657"/>
              <a:ext cx="1425606" cy="38472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algn="l" defTabSz="457200" rtl="0" eaLnBrk="1" latinLnBrk="0" hangingPunct="1">
                <a:spcBef>
                  <a:spcPts val="0"/>
                </a:spcBef>
                <a:buNone/>
                <a:defRPr sz="2300" kern="1200" cap="all">
                  <a:solidFill>
                    <a:schemeClr val="bg1"/>
                  </a:solidFill>
                  <a:latin typeface="Franklin Gothic Medium Cond"/>
                  <a:ea typeface="+mj-ea"/>
                  <a:cs typeface="Franklin Gothic Medium Cond"/>
                </a:defRPr>
              </a:lvl1pPr>
            </a:lstStyle>
            <a:p>
              <a:pPr algn="ctr"/>
              <a:r>
                <a:rPr lang="en-GB" sz="2500" dirty="0" smtClean="0">
                  <a:latin typeface="Franklin Gothic Demi Cond"/>
                  <a:cs typeface="Franklin Gothic Demi Cond"/>
                </a:rPr>
                <a:t>Go</a:t>
              </a:r>
              <a:endParaRPr lang="en-US" sz="2500" dirty="0">
                <a:latin typeface="Franklin Gothic Demi Cond"/>
                <a:cs typeface="Franklin Gothic Demi Cond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7102166" y="2378615"/>
              <a:ext cx="1425606" cy="38472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algn="l" defTabSz="457200" rtl="0" eaLnBrk="1" latinLnBrk="0" hangingPunct="1">
                <a:spcBef>
                  <a:spcPts val="0"/>
                </a:spcBef>
                <a:buNone/>
                <a:defRPr sz="2300" kern="1200" cap="all">
                  <a:solidFill>
                    <a:schemeClr val="bg1"/>
                  </a:solidFill>
                  <a:latin typeface="Franklin Gothic Medium Cond"/>
                  <a:ea typeface="+mj-ea"/>
                  <a:cs typeface="Franklin Gothic Medium Cond"/>
                </a:defRPr>
              </a:lvl1pPr>
            </a:lstStyle>
            <a:p>
              <a:pPr algn="ctr"/>
              <a:r>
                <a:rPr lang="en-GB" sz="2500" dirty="0" smtClean="0">
                  <a:latin typeface="Franklin Gothic Demi Cond"/>
                  <a:cs typeface="Franklin Gothic Demi Cond"/>
                </a:rPr>
                <a:t>online</a:t>
              </a:r>
              <a:endParaRPr lang="en-US" sz="2500" dirty="0">
                <a:latin typeface="Franklin Gothic Demi Cond"/>
                <a:cs typeface="Franklin Gothic Demi Cond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7102166" y="2647313"/>
              <a:ext cx="1425606" cy="38472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algn="l" defTabSz="457200" rtl="0" eaLnBrk="1" latinLnBrk="0" hangingPunct="1">
                <a:spcBef>
                  <a:spcPts val="0"/>
                </a:spcBef>
                <a:buNone/>
                <a:defRPr sz="2300" kern="1200" cap="all">
                  <a:solidFill>
                    <a:schemeClr val="bg1"/>
                  </a:solidFill>
                  <a:latin typeface="Franklin Gothic Medium Cond"/>
                  <a:ea typeface="+mj-ea"/>
                  <a:cs typeface="Franklin Gothic Medium Cond"/>
                </a:defRPr>
              </a:lvl1pPr>
            </a:lstStyle>
            <a:p>
              <a:pPr algn="ctr"/>
              <a:r>
                <a:rPr lang="en-GB" sz="2500" dirty="0" smtClean="0">
                  <a:latin typeface="Franklin Gothic Demi Cond"/>
                  <a:cs typeface="Franklin Gothic Demi Cond"/>
                </a:rPr>
                <a:t>now</a:t>
              </a:r>
              <a:endParaRPr lang="en-US" sz="2500" dirty="0">
                <a:latin typeface="Franklin Gothic Demi Cond"/>
                <a:cs typeface="Franklin Gothic Demi Co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1692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" t="9041" r="2675" b="9041"/>
          <a:stretch/>
        </p:blipFill>
        <p:spPr>
          <a:xfrm>
            <a:off x="432000" y="1260000"/>
            <a:ext cx="8280000" cy="4860000"/>
          </a:xfrm>
          <a:prstGeom prst="rect">
            <a:avLst/>
          </a:prstGeom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8910198" y="6280873"/>
            <a:ext cx="475571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spcBef>
                <a:spcPts val="0"/>
              </a:spcBef>
              <a:defRPr sz="900" b="0" i="0" kern="1200">
                <a:solidFill>
                  <a:srgbClr val="000000"/>
                </a:solidFill>
                <a:latin typeface="Franklin Gothic Book"/>
                <a:ea typeface="+mn-ea"/>
                <a:cs typeface="Franklin Gothic Book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22B750D-2D66-488D-B157-9BC322188F07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384613" y="4438791"/>
            <a:ext cx="704279" cy="23407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  <a:tabLst/>
            </a:pPr>
            <a:r>
              <a:rPr lang="en-GB" b="1" dirty="0" smtClean="0">
                <a:solidFill>
                  <a:schemeClr val="bg1"/>
                </a:solidFill>
                <a:latin typeface="Arial" charset="0"/>
                <a:cs typeface="Arial" charset="0"/>
                <a:hlinkClick r:id="rId4" action="ppaction://hlinksldjump" tooltip="NLMK"/>
              </a:rPr>
              <a:t> </a:t>
            </a:r>
            <a:endParaRPr kumimoji="0" lang="en-GB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124793" y="2174173"/>
            <a:ext cx="3265294" cy="1268333"/>
          </a:xfrm>
          <a:prstGeom prst="rect">
            <a:avLst/>
          </a:prstGeom>
          <a:solidFill>
            <a:schemeClr val="tx2">
              <a:alpha val="91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indent="-342900" algn="ctr" fontAlgn="base">
              <a:spcBef>
                <a:spcPct val="0"/>
              </a:spcBef>
            </a:pPr>
            <a:r>
              <a:rPr lang="en-GB" dirty="0">
                <a:solidFill>
                  <a:schemeClr val="bg1"/>
                </a:solidFill>
                <a:latin typeface="Franklin Gothic Demi"/>
                <a:cs typeface="Franklin Gothic Demi"/>
              </a:rPr>
              <a:t>BEEPS V: </a:t>
            </a:r>
            <a:r>
              <a:rPr lang="en-GB" dirty="0">
                <a:solidFill>
                  <a:schemeClr val="bg1"/>
                </a:solidFill>
                <a:latin typeface="Franklin Gothic Medium"/>
                <a:cs typeface="Franklin Gothic Medium"/>
              </a:rPr>
              <a:t> </a:t>
            </a:r>
          </a:p>
          <a:p>
            <a:pPr indent="-342900" algn="ctr" fontAlgn="base">
              <a:spcBef>
                <a:spcPct val="0"/>
              </a:spcBef>
            </a:pPr>
            <a:r>
              <a:rPr lang="en-GB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Around </a:t>
            </a:r>
            <a:r>
              <a:rPr lang="en-GB" dirty="0">
                <a:solidFill>
                  <a:schemeClr val="bg1"/>
                </a:solidFill>
                <a:latin typeface="Franklin Gothic Medium"/>
                <a:cs typeface="Franklin Gothic Medium"/>
              </a:rPr>
              <a:t>16,000 firms in </a:t>
            </a:r>
            <a:r>
              <a:rPr lang="en-GB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</a:br>
            <a:r>
              <a:rPr lang="en-GB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30 </a:t>
            </a:r>
            <a:r>
              <a:rPr lang="en-GB" dirty="0">
                <a:solidFill>
                  <a:schemeClr val="bg1"/>
                </a:solidFill>
                <a:latin typeface="Franklin Gothic Medium"/>
                <a:cs typeface="Franklin Gothic Medium"/>
              </a:rPr>
              <a:t>countries and similar surveys in Jordan and Israel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4F0-42FD-E949-97DD-201A86BCCFD8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Taking the pulse on firm innovation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2821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215" y="1679988"/>
            <a:ext cx="8229600" cy="40472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First BEEPS round to include a detailed module on innovation and management/organisation practices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Respondents asked if their firm introduced new or significantly improved products, processes, organisational arrangements or marketing methods in the past three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Extensive “cleaning” needed to distinguish genuine innovation from non-innovation, and to apply the right classification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4F0-42FD-E949-97DD-201A86BCCFD8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BEEPS V: Special Focus on innovation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6143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4F0-42FD-E949-97DD-201A86BCCFD8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44513" y="358637"/>
            <a:ext cx="8167687" cy="707886"/>
          </a:xfrm>
        </p:spPr>
        <p:txBody>
          <a:bodyPr/>
          <a:lstStyle/>
          <a:p>
            <a:r>
              <a:rPr lang="en-GB" dirty="0"/>
              <a:t>Descriptions of innovations analysed to achieve consistency</a:t>
            </a:r>
            <a:endParaRPr lang="en-US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54" y="1951167"/>
            <a:ext cx="4293854" cy="405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63303" y="1413720"/>
            <a:ext cx="4059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Product innovation, reclassified as:</a:t>
            </a:r>
            <a:endParaRPr lang="en-GB" sz="2000" b="1" i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316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4F0-42FD-E949-97DD-201A86BCCFD8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44513" y="535608"/>
            <a:ext cx="8167687" cy="353943"/>
          </a:xfrm>
        </p:spPr>
        <p:txBody>
          <a:bodyPr/>
          <a:lstStyle/>
          <a:p>
            <a:r>
              <a:rPr lang="en-GB" dirty="0"/>
              <a:t>Zooming in on a firm in </a:t>
            </a:r>
            <a:r>
              <a:rPr lang="en-GB" dirty="0" smtClean="0"/>
              <a:t>transition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80920" cy="432048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002060"/>
                </a:solidFill>
              </a:rPr>
              <a:t>The many faces of innovation: focus on technology adoption</a:t>
            </a:r>
          </a:p>
          <a:p>
            <a:pPr marL="457200" lvl="0" indent="-457200">
              <a:buFont typeface="+mj-lt"/>
              <a:buAutoNum type="arabicPeriod"/>
            </a:pPr>
            <a:endParaRPr lang="en-GB" sz="2000" dirty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002060"/>
                </a:solidFill>
              </a:rPr>
              <a:t>Innovation as a driver of improvements in firm productivity</a:t>
            </a:r>
          </a:p>
          <a:p>
            <a:pPr marL="457200" lvl="0" indent="-457200">
              <a:buFont typeface="+mj-lt"/>
              <a:buAutoNum type="arabicPeriod"/>
            </a:pPr>
            <a:endParaRPr lang="en-GB" sz="2000" dirty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002060"/>
                </a:solidFill>
              </a:rPr>
              <a:t>What drives innovation?</a:t>
            </a:r>
          </a:p>
          <a:p>
            <a:pPr marL="457200" lvl="0" indent="-457200">
              <a:buFont typeface="+mj-lt"/>
              <a:buAutoNum type="arabicPeriod"/>
            </a:pPr>
            <a:endParaRPr lang="en-GB" sz="2000" dirty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002060"/>
                </a:solidFill>
              </a:rPr>
              <a:t>Funding innovation</a:t>
            </a:r>
          </a:p>
          <a:p>
            <a:pPr marL="457200" lvl="0" indent="-457200">
              <a:buFont typeface="+mj-lt"/>
              <a:buAutoNum type="arabicPeriod"/>
            </a:pPr>
            <a:endParaRPr lang="en-GB" sz="2000" dirty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002060"/>
                </a:solidFill>
              </a:rPr>
              <a:t>Policies for innovation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3528" y="1556792"/>
            <a:ext cx="7992888" cy="864096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912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4F0-42FD-E949-97DD-201A86BCCFD8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44513" y="535608"/>
            <a:ext cx="6349346" cy="353943"/>
          </a:xfrm>
        </p:spPr>
        <p:txBody>
          <a:bodyPr/>
          <a:lstStyle/>
          <a:p>
            <a:r>
              <a:rPr lang="en-US" dirty="0" smtClean="0"/>
              <a:t>Innovation in Croatia: New products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29063" y="1296000"/>
            <a:ext cx="4014828" cy="4773105"/>
            <a:chOff x="429063" y="1296000"/>
            <a:chExt cx="4014828" cy="4773105"/>
          </a:xfrm>
        </p:grpSpPr>
        <p:sp>
          <p:nvSpPr>
            <p:cNvPr id="7" name="Rectangle 6"/>
            <p:cNvSpPr/>
            <p:nvPr/>
          </p:nvSpPr>
          <p:spPr>
            <a:xfrm>
              <a:off x="429063" y="1340767"/>
              <a:ext cx="4014828" cy="4609272"/>
            </a:xfrm>
            <a:prstGeom prst="rect">
              <a:avLst/>
            </a:prstGeom>
            <a:noFill/>
          </p:spPr>
        </p:sp>
        <p:sp>
          <p:nvSpPr>
            <p:cNvPr id="8" name="Freeform 7"/>
            <p:cNvSpPr/>
            <p:nvPr/>
          </p:nvSpPr>
          <p:spPr>
            <a:xfrm>
              <a:off x="429063" y="1296000"/>
              <a:ext cx="4014828" cy="1309587"/>
            </a:xfrm>
            <a:custGeom>
              <a:avLst/>
              <a:gdLst>
                <a:gd name="connsiteX0" fmla="*/ 0 w 4014828"/>
                <a:gd name="connsiteY0" fmla="*/ 0 h 1309587"/>
                <a:gd name="connsiteX1" fmla="*/ 4014828 w 4014828"/>
                <a:gd name="connsiteY1" fmla="*/ 0 h 1309587"/>
                <a:gd name="connsiteX2" fmla="*/ 4014828 w 4014828"/>
                <a:gd name="connsiteY2" fmla="*/ 1309587 h 1309587"/>
                <a:gd name="connsiteX3" fmla="*/ 0 w 4014828"/>
                <a:gd name="connsiteY3" fmla="*/ 1309587 h 1309587"/>
                <a:gd name="connsiteX4" fmla="*/ 0 w 4014828"/>
                <a:gd name="connsiteY4" fmla="*/ 0 h 1309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4828" h="1309587">
                  <a:moveTo>
                    <a:pt x="0" y="0"/>
                  </a:moveTo>
                  <a:lnTo>
                    <a:pt x="4014828" y="0"/>
                  </a:lnTo>
                  <a:lnTo>
                    <a:pt x="4014828" y="1309587"/>
                  </a:lnTo>
                  <a:lnTo>
                    <a:pt x="0" y="1309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0" i="0" kern="1200" dirty="0" smtClean="0">
                  <a:solidFill>
                    <a:schemeClr val="tx1"/>
                  </a:solidFill>
                  <a:latin typeface="Franklin Gothic Medium"/>
                </a:rPr>
                <a:t>Atlantic </a:t>
              </a:r>
              <a:r>
                <a:rPr lang="en-GB" b="0" i="0" kern="1200" dirty="0" err="1" smtClean="0">
                  <a:solidFill>
                    <a:schemeClr val="tx1"/>
                  </a:solidFill>
                  <a:latin typeface="Franklin Gothic Medium"/>
                </a:rPr>
                <a:t>Multipower</a:t>
              </a:r>
              <a:r>
                <a:rPr lang="en-GB" b="0" i="0" kern="1200" dirty="0" smtClean="0">
                  <a:solidFill>
                    <a:schemeClr val="tx1"/>
                  </a:solidFill>
                  <a:latin typeface="Franklin Gothic Medium"/>
                </a:rPr>
                <a:t> part of Atlantic Group</a:t>
              </a: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0" i="1" kern="1200" dirty="0" smtClean="0">
                  <a:solidFill>
                    <a:schemeClr val="tx1"/>
                  </a:solidFill>
                  <a:latin typeface="Franklin Gothic Medium"/>
                  <a:cs typeface="Franklin Gothic Medium"/>
                </a:rPr>
                <a:t>State-of-the-art</a:t>
              </a:r>
              <a:r>
                <a:rPr lang="en-GB" b="0" i="0" kern="1200" dirty="0" smtClean="0">
                  <a:solidFill>
                    <a:schemeClr val="tx1"/>
                  </a:solidFill>
                  <a:latin typeface="Franklin Gothic Medium"/>
                  <a:cs typeface="Franklin Gothic Medium"/>
                </a:rPr>
                <a:t> production facility in Nova </a:t>
              </a:r>
              <a:r>
                <a:rPr lang="en-GB" b="0" i="0" kern="1200" dirty="0" err="1" smtClean="0">
                  <a:solidFill>
                    <a:schemeClr val="tx1"/>
                  </a:solidFill>
                  <a:latin typeface="Franklin Gothic Medium"/>
                  <a:cs typeface="Franklin Gothic Medium"/>
                </a:rPr>
                <a:t>Gradi</a:t>
              </a:r>
              <a:r>
                <a:rPr lang="en-GB" dirty="0" err="1" smtClean="0">
                  <a:solidFill>
                    <a:schemeClr val="tx1"/>
                  </a:solidFill>
                  <a:latin typeface="Franklin Gothic Medium"/>
                  <a:cs typeface="Franklin Gothic Medium"/>
                </a:rPr>
                <a:t>ska</a:t>
              </a:r>
              <a:endParaRPr lang="en-GB" b="0" i="0" kern="1200" dirty="0">
                <a:solidFill>
                  <a:schemeClr val="tx1"/>
                </a:solidFill>
                <a:latin typeface="Franklin Gothic Medium"/>
                <a:cs typeface="Franklin Gothic Medium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429063" y="2628000"/>
              <a:ext cx="4014828" cy="1017403"/>
            </a:xfrm>
            <a:custGeom>
              <a:avLst/>
              <a:gdLst>
                <a:gd name="connsiteX0" fmla="*/ 0 w 4014828"/>
                <a:gd name="connsiteY0" fmla="*/ 0 h 1204177"/>
                <a:gd name="connsiteX1" fmla="*/ 4014828 w 4014828"/>
                <a:gd name="connsiteY1" fmla="*/ 0 h 1204177"/>
                <a:gd name="connsiteX2" fmla="*/ 4014828 w 4014828"/>
                <a:gd name="connsiteY2" fmla="*/ 1204177 h 1204177"/>
                <a:gd name="connsiteX3" fmla="*/ 0 w 4014828"/>
                <a:gd name="connsiteY3" fmla="*/ 1204177 h 1204177"/>
                <a:gd name="connsiteX4" fmla="*/ 0 w 4014828"/>
                <a:gd name="connsiteY4" fmla="*/ 0 h 120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4828" h="1204177">
                  <a:moveTo>
                    <a:pt x="0" y="0"/>
                  </a:moveTo>
                  <a:lnTo>
                    <a:pt x="4014828" y="0"/>
                  </a:lnTo>
                  <a:lnTo>
                    <a:pt x="4014828" y="1204177"/>
                  </a:lnTo>
                  <a:lnTo>
                    <a:pt x="0" y="1204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0" i="0" kern="1200" dirty="0" err="1" smtClean="0">
                  <a:solidFill>
                    <a:schemeClr val="tx1"/>
                  </a:solidFill>
                  <a:latin typeface="Franklin Gothic Medium"/>
                </a:rPr>
                <a:t>Multipower</a:t>
              </a:r>
              <a:r>
                <a:rPr lang="en-GB" b="0" i="0" kern="1200" dirty="0" smtClean="0">
                  <a:solidFill>
                    <a:schemeClr val="tx1"/>
                  </a:solidFill>
                  <a:latin typeface="Franklin Gothic Medium"/>
                </a:rPr>
                <a:t> is one of the leading European producers of sports food and supplements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29063" y="3711148"/>
              <a:ext cx="4014828" cy="948801"/>
            </a:xfrm>
            <a:custGeom>
              <a:avLst/>
              <a:gdLst>
                <a:gd name="connsiteX0" fmla="*/ 0 w 4014828"/>
                <a:gd name="connsiteY0" fmla="*/ 0 h 948801"/>
                <a:gd name="connsiteX1" fmla="*/ 4014828 w 4014828"/>
                <a:gd name="connsiteY1" fmla="*/ 0 h 948801"/>
                <a:gd name="connsiteX2" fmla="*/ 4014828 w 4014828"/>
                <a:gd name="connsiteY2" fmla="*/ 948801 h 948801"/>
                <a:gd name="connsiteX3" fmla="*/ 0 w 4014828"/>
                <a:gd name="connsiteY3" fmla="*/ 948801 h 948801"/>
                <a:gd name="connsiteX4" fmla="*/ 0 w 4014828"/>
                <a:gd name="connsiteY4" fmla="*/ 0 h 94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4828" h="948801">
                  <a:moveTo>
                    <a:pt x="0" y="0"/>
                  </a:moveTo>
                  <a:lnTo>
                    <a:pt x="4014828" y="0"/>
                  </a:lnTo>
                  <a:lnTo>
                    <a:pt x="4014828" y="948801"/>
                  </a:lnTo>
                  <a:lnTo>
                    <a:pt x="0" y="948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0" i="0" kern="1200" dirty="0" smtClean="0">
                  <a:solidFill>
                    <a:schemeClr val="tx1"/>
                  </a:solidFill>
                  <a:latin typeface="Franklin Gothic Medium"/>
                  <a:cs typeface="Franklin Gothic Medium"/>
                </a:rPr>
                <a:t>New services: </a:t>
              </a:r>
              <a:r>
                <a:rPr lang="en-GB" dirty="0">
                  <a:solidFill>
                    <a:schemeClr val="tx1"/>
                  </a:solidFill>
                  <a:latin typeface="Franklin Gothic Medium"/>
                  <a:cs typeface="Franklin Gothic Medium"/>
                </a:rPr>
                <a:t>protein and protein and carbohydrate bars</a:t>
              </a:r>
              <a:endParaRPr lang="en-GB" b="0" i="0" kern="1200" dirty="0" smtClean="0">
                <a:solidFill>
                  <a:schemeClr val="tx1"/>
                </a:solidFill>
                <a:latin typeface="Franklin Gothic Medium"/>
                <a:cs typeface="Franklin Gothic Medium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29063" y="4742328"/>
              <a:ext cx="4014828" cy="1326777"/>
            </a:xfrm>
            <a:custGeom>
              <a:avLst/>
              <a:gdLst>
                <a:gd name="connsiteX0" fmla="*/ 0 w 4014828"/>
                <a:gd name="connsiteY0" fmla="*/ 0 h 1105622"/>
                <a:gd name="connsiteX1" fmla="*/ 4014828 w 4014828"/>
                <a:gd name="connsiteY1" fmla="*/ 0 h 1105622"/>
                <a:gd name="connsiteX2" fmla="*/ 4014828 w 4014828"/>
                <a:gd name="connsiteY2" fmla="*/ 1105622 h 1105622"/>
                <a:gd name="connsiteX3" fmla="*/ 0 w 4014828"/>
                <a:gd name="connsiteY3" fmla="*/ 1105622 h 1105622"/>
                <a:gd name="connsiteX4" fmla="*/ 0 w 4014828"/>
                <a:gd name="connsiteY4" fmla="*/ 0 h 110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4828" h="1105622">
                  <a:moveTo>
                    <a:pt x="0" y="0"/>
                  </a:moveTo>
                  <a:lnTo>
                    <a:pt x="4014828" y="0"/>
                  </a:lnTo>
                  <a:lnTo>
                    <a:pt x="4014828" y="1105622"/>
                  </a:lnTo>
                  <a:lnTo>
                    <a:pt x="0" y="1105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dirty="0">
                  <a:solidFill>
                    <a:schemeClr val="tx1"/>
                  </a:solidFill>
                  <a:latin typeface="Franklin Gothic Medium"/>
                  <a:cs typeface="Franklin Gothic Medium"/>
                </a:rPr>
                <a:t>Selling </a:t>
              </a:r>
              <a:r>
                <a:rPr lang="en-GB" dirty="0" smtClean="0">
                  <a:solidFill>
                    <a:schemeClr val="tx1"/>
                  </a:solidFill>
                  <a:latin typeface="Franklin Gothic Medium"/>
                  <a:cs typeface="Franklin Gothic Medium"/>
                </a:rPr>
                <a:t>through own </a:t>
              </a:r>
              <a:r>
                <a:rPr lang="en-GB" dirty="0">
                  <a:solidFill>
                    <a:schemeClr val="tx1"/>
                  </a:solidFill>
                  <a:latin typeface="Franklin Gothic Medium"/>
                  <a:cs typeface="Franklin Gothic Medium"/>
                </a:rPr>
                <a:t>sales and marketing representatives in Germany, UK, Italy and Spain and own </a:t>
              </a:r>
              <a:r>
                <a:rPr lang="en-GB" dirty="0" smtClean="0">
                  <a:solidFill>
                    <a:schemeClr val="tx1"/>
                  </a:solidFill>
                  <a:latin typeface="Franklin Gothic Medium"/>
                  <a:cs typeface="Franklin Gothic Medium"/>
                </a:rPr>
                <a:t>distribution </a:t>
              </a:r>
              <a:r>
                <a:rPr lang="en-GB" dirty="0">
                  <a:solidFill>
                    <a:schemeClr val="tx1"/>
                  </a:solidFill>
                  <a:latin typeface="Franklin Gothic Medium"/>
                  <a:cs typeface="Franklin Gothic Medium"/>
                </a:rPr>
                <a:t>in SEE region </a:t>
              </a:r>
              <a:endParaRPr lang="en-GB" b="0" i="0" kern="1200" dirty="0" smtClean="0">
                <a:solidFill>
                  <a:schemeClr val="tx1"/>
                </a:solidFill>
                <a:latin typeface="Franklin Gothic Medium"/>
                <a:cs typeface="Franklin Gothic Medium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457" y="1211455"/>
            <a:ext cx="3625582" cy="267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Flowchart: Connector 9"/>
          <p:cNvSpPr/>
          <p:nvPr/>
        </p:nvSpPr>
        <p:spPr bwMode="auto">
          <a:xfrm>
            <a:off x="7013542" y="1935448"/>
            <a:ext cx="108012" cy="108012"/>
          </a:xfrm>
          <a:prstGeom prst="flowChartConnector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045" y="4012419"/>
            <a:ext cx="256390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7232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C4F0-42FD-E949-97DD-201A86BCCFD8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44512" y="358637"/>
            <a:ext cx="6577041" cy="707886"/>
          </a:xfrm>
        </p:spPr>
        <p:txBody>
          <a:bodyPr/>
          <a:lstStyle/>
          <a:p>
            <a:r>
              <a:rPr lang="en-US" dirty="0" smtClean="0"/>
              <a:t>Innovation in Croatia: New production processes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9063" y="1340767"/>
            <a:ext cx="4014828" cy="4609272"/>
          </a:xfrm>
          <a:prstGeom prst="rect">
            <a:avLst/>
          </a:prstGeom>
          <a:noFill/>
        </p:spPr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457" y="1211455"/>
            <a:ext cx="3625582" cy="267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Flowchart: Connector 9"/>
          <p:cNvSpPr/>
          <p:nvPr/>
        </p:nvSpPr>
        <p:spPr bwMode="auto">
          <a:xfrm>
            <a:off x="6592666" y="1900599"/>
            <a:ext cx="108012" cy="108012"/>
          </a:xfrm>
          <a:prstGeom prst="flowChartConnector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20514" y="1296002"/>
            <a:ext cx="4023377" cy="4818421"/>
            <a:chOff x="420514" y="1296002"/>
            <a:chExt cx="4023377" cy="4818421"/>
          </a:xfrm>
        </p:grpSpPr>
        <p:sp>
          <p:nvSpPr>
            <p:cNvPr id="8" name="Freeform 7"/>
            <p:cNvSpPr/>
            <p:nvPr/>
          </p:nvSpPr>
          <p:spPr>
            <a:xfrm>
              <a:off x="429063" y="1296002"/>
              <a:ext cx="4014828" cy="604598"/>
            </a:xfrm>
            <a:custGeom>
              <a:avLst/>
              <a:gdLst>
                <a:gd name="connsiteX0" fmla="*/ 0 w 4014828"/>
                <a:gd name="connsiteY0" fmla="*/ 0 h 1309587"/>
                <a:gd name="connsiteX1" fmla="*/ 4014828 w 4014828"/>
                <a:gd name="connsiteY1" fmla="*/ 0 h 1309587"/>
                <a:gd name="connsiteX2" fmla="*/ 4014828 w 4014828"/>
                <a:gd name="connsiteY2" fmla="*/ 1309587 h 1309587"/>
                <a:gd name="connsiteX3" fmla="*/ 0 w 4014828"/>
                <a:gd name="connsiteY3" fmla="*/ 1309587 h 1309587"/>
                <a:gd name="connsiteX4" fmla="*/ 0 w 4014828"/>
                <a:gd name="connsiteY4" fmla="*/ 0 h 1309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4828" h="1309587">
                  <a:moveTo>
                    <a:pt x="0" y="0"/>
                  </a:moveTo>
                  <a:lnTo>
                    <a:pt x="4014828" y="0"/>
                  </a:lnTo>
                  <a:lnTo>
                    <a:pt x="4014828" y="1309587"/>
                  </a:lnTo>
                  <a:lnTo>
                    <a:pt x="0" y="1309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0" i="0" kern="1200" dirty="0" smtClean="0">
                  <a:solidFill>
                    <a:schemeClr val="tx1"/>
                  </a:solidFill>
                  <a:latin typeface="Franklin Gothic Medium"/>
                </a:rPr>
                <a:t>ABS </a:t>
              </a:r>
              <a:r>
                <a:rPr lang="en-GB" b="0" i="0" kern="1200" dirty="0" err="1" smtClean="0">
                  <a:solidFill>
                    <a:schemeClr val="tx1"/>
                  </a:solidFill>
                  <a:latin typeface="Franklin Gothic Medium"/>
                </a:rPr>
                <a:t>Sisak</a:t>
              </a:r>
              <a:r>
                <a:rPr lang="en-GB" b="0" i="0" kern="1200" dirty="0" smtClean="0">
                  <a:solidFill>
                    <a:schemeClr val="tx1"/>
                  </a:solidFill>
                  <a:latin typeface="Franklin Gothic Medium"/>
                </a:rPr>
                <a:t> - p</a:t>
              </a:r>
              <a:r>
                <a:rPr lang="en-GB" dirty="0" smtClean="0">
                  <a:solidFill>
                    <a:schemeClr val="tx1"/>
                  </a:solidFill>
                  <a:latin typeface="Franklin Gothic Medium"/>
                </a:rPr>
                <a:t>art of </a:t>
              </a:r>
              <a:r>
                <a:rPr lang="en-GB" dirty="0" err="1" smtClean="0">
                  <a:solidFill>
                    <a:schemeClr val="tx1"/>
                  </a:solidFill>
                  <a:latin typeface="Franklin Gothic Medium"/>
                </a:rPr>
                <a:t>Danieli</a:t>
              </a:r>
              <a:r>
                <a:rPr lang="en-GB" dirty="0" smtClean="0">
                  <a:solidFill>
                    <a:schemeClr val="tx1"/>
                  </a:solidFill>
                  <a:latin typeface="Franklin Gothic Medium"/>
                </a:rPr>
                <a:t> Group steel-making division ABS Italy </a:t>
              </a:r>
              <a:endParaRPr lang="en-GB" b="0" i="0" kern="1200" dirty="0" smtClean="0">
                <a:solidFill>
                  <a:schemeClr val="tx1"/>
                </a:solidFill>
                <a:latin typeface="Franklin Gothic Medium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29063" y="2735486"/>
              <a:ext cx="4014828" cy="2512375"/>
            </a:xfrm>
            <a:custGeom>
              <a:avLst/>
              <a:gdLst>
                <a:gd name="connsiteX0" fmla="*/ 0 w 4014828"/>
                <a:gd name="connsiteY0" fmla="*/ 0 h 948801"/>
                <a:gd name="connsiteX1" fmla="*/ 4014828 w 4014828"/>
                <a:gd name="connsiteY1" fmla="*/ 0 h 948801"/>
                <a:gd name="connsiteX2" fmla="*/ 4014828 w 4014828"/>
                <a:gd name="connsiteY2" fmla="*/ 948801 h 948801"/>
                <a:gd name="connsiteX3" fmla="*/ 0 w 4014828"/>
                <a:gd name="connsiteY3" fmla="*/ 948801 h 948801"/>
                <a:gd name="connsiteX4" fmla="*/ 0 w 4014828"/>
                <a:gd name="connsiteY4" fmla="*/ 0 h 94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4828" h="948801">
                  <a:moveTo>
                    <a:pt x="0" y="0"/>
                  </a:moveTo>
                  <a:lnTo>
                    <a:pt x="4014828" y="0"/>
                  </a:lnTo>
                  <a:lnTo>
                    <a:pt x="4014828" y="948801"/>
                  </a:lnTo>
                  <a:lnTo>
                    <a:pt x="0" y="948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dirty="0" smtClean="0">
                <a:solidFill>
                  <a:schemeClr val="tx1"/>
                </a:solidFill>
                <a:latin typeface="Franklin Gothic Medium"/>
                <a:cs typeface="Franklin Gothic Medium"/>
              </a:endParaRP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dirty="0" smtClean="0">
                  <a:solidFill>
                    <a:schemeClr val="tx1"/>
                  </a:solidFill>
                  <a:latin typeface="Franklin Gothic Medium"/>
                  <a:cs typeface="Franklin Gothic Medium"/>
                </a:rPr>
                <a:t>New </a:t>
              </a:r>
              <a:r>
                <a:rPr lang="en-GB" dirty="0">
                  <a:solidFill>
                    <a:schemeClr val="tx1"/>
                  </a:solidFill>
                  <a:latin typeface="Franklin Gothic Medium"/>
                  <a:cs typeface="Franklin Gothic Medium"/>
                </a:rPr>
                <a:t>production </a:t>
              </a:r>
              <a:r>
                <a:rPr lang="en-GB" dirty="0" smtClean="0">
                  <a:solidFill>
                    <a:schemeClr val="tx1"/>
                  </a:solidFill>
                  <a:latin typeface="Franklin Gothic Medium"/>
                  <a:cs typeface="Franklin Gothic Medium"/>
                </a:rPr>
                <a:t>processes: Innovative </a:t>
              </a:r>
              <a:r>
                <a:rPr lang="en-GB" dirty="0">
                  <a:solidFill>
                    <a:schemeClr val="tx1"/>
                  </a:solidFill>
                  <a:latin typeface="Franklin Gothic Medium"/>
                  <a:cs typeface="Franklin Gothic Medium"/>
                </a:rPr>
                <a:t>technology </a:t>
              </a:r>
              <a:r>
                <a:rPr lang="en-GB" dirty="0" smtClean="0">
                  <a:solidFill>
                    <a:schemeClr val="tx1"/>
                  </a:solidFill>
                  <a:latin typeface="Franklin Gothic Medium"/>
                  <a:cs typeface="Franklin Gothic Medium"/>
                </a:rPr>
                <a:t>aimed at improving the environmental </a:t>
              </a:r>
              <a:r>
                <a:rPr lang="en-GB" dirty="0">
                  <a:solidFill>
                    <a:schemeClr val="tx1"/>
                  </a:solidFill>
                  <a:latin typeface="Franklin Gothic Medium"/>
                  <a:cs typeface="Franklin Gothic Medium"/>
                </a:rPr>
                <a:t>footprint of the steel </a:t>
              </a:r>
              <a:r>
                <a:rPr lang="en-GB" dirty="0" smtClean="0">
                  <a:solidFill>
                    <a:schemeClr val="tx1"/>
                  </a:solidFill>
                  <a:latin typeface="Franklin Gothic Medium"/>
                  <a:cs typeface="Franklin Gothic Medium"/>
                </a:rPr>
                <a:t>works </a:t>
              </a:r>
              <a:r>
                <a:rPr lang="en-GB" dirty="0">
                  <a:solidFill>
                    <a:schemeClr val="tx1"/>
                  </a:solidFill>
                  <a:latin typeface="Franklin Gothic Medium"/>
                  <a:cs typeface="Franklin Gothic Medium"/>
                </a:rPr>
                <a:t>and </a:t>
              </a:r>
              <a:r>
                <a:rPr lang="en-GB" dirty="0" smtClean="0">
                  <a:solidFill>
                    <a:schemeClr val="tx1"/>
                  </a:solidFill>
                  <a:latin typeface="Franklin Gothic Medium"/>
                  <a:cs typeface="Franklin Gothic Medium"/>
                </a:rPr>
                <a:t>minimising the production of scrap  (</a:t>
              </a:r>
              <a:r>
                <a:rPr lang="en-GB" i="1" dirty="0" smtClean="0">
                  <a:solidFill>
                    <a:schemeClr val="tx1"/>
                  </a:solidFill>
                  <a:latin typeface="Franklin Gothic Medium"/>
                  <a:cs typeface="Franklin Gothic Medium"/>
                </a:rPr>
                <a:t>Green Steel</a:t>
              </a:r>
              <a:r>
                <a:rPr lang="en-GB" dirty="0" smtClean="0">
                  <a:solidFill>
                    <a:schemeClr val="tx1"/>
                  </a:solidFill>
                  <a:latin typeface="Franklin Gothic Medium"/>
                  <a:cs typeface="Franklin Gothic Medium"/>
                </a:rPr>
                <a:t>)</a:t>
              </a:r>
              <a:endParaRPr lang="en-GB" dirty="0">
                <a:solidFill>
                  <a:schemeClr val="tx1"/>
                </a:solidFill>
                <a:latin typeface="Franklin Gothic Medium"/>
                <a:cs typeface="Franklin Gothic Medium"/>
              </a:endParaRP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dirty="0">
                  <a:solidFill>
                    <a:schemeClr val="tx1"/>
                  </a:solidFill>
                  <a:latin typeface="Franklin Gothic Medium"/>
                  <a:cs typeface="Franklin Gothic Medium"/>
                </a:rPr>
                <a:t>Transfer </a:t>
              </a:r>
              <a:r>
                <a:rPr lang="en-GB" dirty="0" smtClean="0">
                  <a:solidFill>
                    <a:schemeClr val="tx1"/>
                  </a:solidFill>
                  <a:latin typeface="Franklin Gothic Medium"/>
                  <a:cs typeface="Franklin Gothic Medium"/>
                </a:rPr>
                <a:t>of knowledge from ABS R&amp;D centre in Metz to ABS </a:t>
              </a:r>
              <a:r>
                <a:rPr lang="en-GB" dirty="0" err="1" smtClean="0">
                  <a:solidFill>
                    <a:schemeClr val="tx1"/>
                  </a:solidFill>
                  <a:latin typeface="Franklin Gothic Medium"/>
                  <a:cs typeface="Franklin Gothic Medium"/>
                </a:rPr>
                <a:t>Sisak</a:t>
              </a:r>
              <a:r>
                <a:rPr lang="en-GB" dirty="0" smtClean="0">
                  <a:solidFill>
                    <a:schemeClr val="tx1"/>
                  </a:solidFill>
                  <a:latin typeface="Franklin Gothic Medium"/>
                  <a:cs typeface="Franklin Gothic Medium"/>
                </a:rPr>
                <a:t> responsible for engineering and launching of new products</a:t>
              </a: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dirty="0">
                <a:solidFill>
                  <a:schemeClr val="tx1"/>
                </a:solidFill>
                <a:latin typeface="Franklin Gothic Medium"/>
                <a:cs typeface="Franklin Gothic Medium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29063" y="5347252"/>
              <a:ext cx="4014828" cy="767171"/>
            </a:xfrm>
            <a:custGeom>
              <a:avLst/>
              <a:gdLst>
                <a:gd name="connsiteX0" fmla="*/ 0 w 4014828"/>
                <a:gd name="connsiteY0" fmla="*/ 0 h 1105622"/>
                <a:gd name="connsiteX1" fmla="*/ 4014828 w 4014828"/>
                <a:gd name="connsiteY1" fmla="*/ 0 h 1105622"/>
                <a:gd name="connsiteX2" fmla="*/ 4014828 w 4014828"/>
                <a:gd name="connsiteY2" fmla="*/ 1105622 h 1105622"/>
                <a:gd name="connsiteX3" fmla="*/ 0 w 4014828"/>
                <a:gd name="connsiteY3" fmla="*/ 1105622 h 1105622"/>
                <a:gd name="connsiteX4" fmla="*/ 0 w 4014828"/>
                <a:gd name="connsiteY4" fmla="*/ 0 h 110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4828" h="1105622">
                  <a:moveTo>
                    <a:pt x="0" y="0"/>
                  </a:moveTo>
                  <a:lnTo>
                    <a:pt x="4014828" y="0"/>
                  </a:lnTo>
                  <a:lnTo>
                    <a:pt x="4014828" y="1105622"/>
                  </a:lnTo>
                  <a:lnTo>
                    <a:pt x="0" y="1105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dirty="0">
                  <a:solidFill>
                    <a:schemeClr val="tx1"/>
                  </a:solidFill>
                  <a:latin typeface="Franklin Gothic Medium"/>
                  <a:cs typeface="Franklin Gothic Medium"/>
                </a:rPr>
                <a:t>Selling </a:t>
              </a:r>
              <a:r>
                <a:rPr lang="en-GB" dirty="0" smtClean="0">
                  <a:solidFill>
                    <a:schemeClr val="tx1"/>
                  </a:solidFill>
                  <a:latin typeface="Franklin Gothic Medium"/>
                  <a:cs typeface="Franklin Gothic Medium"/>
                </a:rPr>
                <a:t>through </a:t>
              </a:r>
              <a:r>
                <a:rPr lang="en-GB" dirty="0" err="1" smtClean="0">
                  <a:solidFill>
                    <a:schemeClr val="tx1"/>
                  </a:solidFill>
                  <a:latin typeface="Franklin Gothic Medium"/>
                  <a:cs typeface="Franklin Gothic Medium"/>
                </a:rPr>
                <a:t>Danieli</a:t>
              </a:r>
              <a:r>
                <a:rPr lang="en-GB" dirty="0" smtClean="0">
                  <a:solidFill>
                    <a:schemeClr val="tx1"/>
                  </a:solidFill>
                  <a:latin typeface="Franklin Gothic Medium"/>
                  <a:cs typeface="Franklin Gothic Medium"/>
                </a:rPr>
                <a:t> Group and directly to the clients in Central Europe</a:t>
              </a:r>
              <a:endParaRPr lang="en-GB" b="0" i="0" kern="1200" dirty="0" smtClean="0">
                <a:solidFill>
                  <a:schemeClr val="tx1"/>
                </a:solidFill>
                <a:latin typeface="Franklin Gothic Medium"/>
                <a:cs typeface="Franklin Gothic Medium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420514" y="1954605"/>
              <a:ext cx="4014828" cy="691428"/>
            </a:xfrm>
            <a:custGeom>
              <a:avLst/>
              <a:gdLst>
                <a:gd name="connsiteX0" fmla="*/ 0 w 4014828"/>
                <a:gd name="connsiteY0" fmla="*/ 0 h 1105622"/>
                <a:gd name="connsiteX1" fmla="*/ 4014828 w 4014828"/>
                <a:gd name="connsiteY1" fmla="*/ 0 h 1105622"/>
                <a:gd name="connsiteX2" fmla="*/ 4014828 w 4014828"/>
                <a:gd name="connsiteY2" fmla="*/ 1105622 h 1105622"/>
                <a:gd name="connsiteX3" fmla="*/ 0 w 4014828"/>
                <a:gd name="connsiteY3" fmla="*/ 1105622 h 1105622"/>
                <a:gd name="connsiteX4" fmla="*/ 0 w 4014828"/>
                <a:gd name="connsiteY4" fmla="*/ 0 h 110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4828" h="1105622">
                  <a:moveTo>
                    <a:pt x="0" y="0"/>
                  </a:moveTo>
                  <a:lnTo>
                    <a:pt x="4014828" y="0"/>
                  </a:lnTo>
                  <a:lnTo>
                    <a:pt x="4014828" y="1105622"/>
                  </a:lnTo>
                  <a:lnTo>
                    <a:pt x="0" y="1105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dirty="0" err="1" smtClean="0">
                  <a:solidFill>
                    <a:schemeClr val="tx1"/>
                  </a:solidFill>
                  <a:latin typeface="Franklin Gothic Medium"/>
                  <a:cs typeface="Franklin Gothic Medium"/>
                </a:rPr>
                <a:t>Sisak</a:t>
              </a:r>
              <a:r>
                <a:rPr lang="en-GB" dirty="0" smtClean="0">
                  <a:solidFill>
                    <a:schemeClr val="tx1"/>
                  </a:solidFill>
                  <a:latin typeface="Franklin Gothic Medium"/>
                  <a:cs typeface="Franklin Gothic Medium"/>
                </a:rPr>
                <a:t> steel mill restructuring and modernisation programme</a:t>
              </a:r>
              <a:endParaRPr lang="en-GB" dirty="0">
                <a:solidFill>
                  <a:schemeClr val="tx1"/>
                </a:solidFill>
                <a:latin typeface="Franklin Gothic Medium"/>
                <a:cs typeface="Franklin Gothic Medium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4006036"/>
            <a:ext cx="28003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190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U Bank">
      <a:dk1>
        <a:sysClr val="windowText" lastClr="000000"/>
      </a:dk1>
      <a:lt1>
        <a:sysClr val="window" lastClr="FFFFFF"/>
      </a:lt1>
      <a:dk2>
        <a:srgbClr val="AD1221"/>
      </a:dk2>
      <a:lt2>
        <a:srgbClr val="EDEEEF"/>
      </a:lt2>
      <a:accent1>
        <a:srgbClr val="083773"/>
      </a:accent1>
      <a:accent2>
        <a:srgbClr val="000000"/>
      </a:accent2>
      <a:accent3>
        <a:srgbClr val="FFFFFF"/>
      </a:accent3>
      <a:accent4>
        <a:srgbClr val="AD1221"/>
      </a:accent4>
      <a:accent5>
        <a:srgbClr val="EDE4E5"/>
      </a:accent5>
      <a:accent6>
        <a:srgbClr val="083773"/>
      </a:accent6>
      <a:hlink>
        <a:srgbClr val="AD1221"/>
      </a:hlink>
      <a:folHlink>
        <a:srgbClr val="08377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1825</TotalTime>
  <Words>1173</Words>
  <Application>Microsoft Office PowerPoint</Application>
  <PresentationFormat>On-screen Show (4:3)</PresentationFormat>
  <Paragraphs>300</Paragraphs>
  <Slides>31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Franklin Gothic Book</vt:lpstr>
      <vt:lpstr>Franklin Gothic Demi</vt:lpstr>
      <vt:lpstr>Franklin Gothic Demi Cond</vt:lpstr>
      <vt:lpstr>Franklin Gothic Medium</vt:lpstr>
      <vt:lpstr>Franklin Gothic Medium Cond</vt:lpstr>
      <vt:lpstr>Office Theme</vt:lpstr>
      <vt:lpstr>TRANSITION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TRANSITION</vt:lpstr>
    </vt:vector>
  </TitlesOfParts>
  <Company>Hampstead Graphics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Coulter</dc:creator>
  <cp:lastModifiedBy>Lea Marcijuš</cp:lastModifiedBy>
  <cp:revision>214</cp:revision>
  <cp:lastPrinted>2014-11-21T17:09:29Z</cp:lastPrinted>
  <dcterms:created xsi:type="dcterms:W3CDTF">2014-11-06T19:40:01Z</dcterms:created>
  <dcterms:modified xsi:type="dcterms:W3CDTF">2014-12-12T11:22:48Z</dcterms:modified>
</cp:coreProperties>
</file>